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20104100" cy="11309350"/>
  <p:notesSz cx="20104100" cy="1130935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70707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70707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70707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932516" y="2446492"/>
            <a:ext cx="8254365" cy="7503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70707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122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70707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2310" y="956590"/>
            <a:ext cx="16259479" cy="527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70707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0860" y="2406597"/>
            <a:ext cx="19142379" cy="7478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70707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uan.azar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hyperlink" Target="https://angular.io/api/router/RouterOutl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guide/overview" TargetMode="External"/><Relationship Id="rId2" Type="http://schemas.openxmlformats.org/officeDocument/2006/relationships/hyperlink" Target="https://en.wikipedia.org/wiki/Reactive_program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" TargetMode="External"/><Relationship Id="rId7" Type="http://schemas.openxmlformats.org/officeDocument/2006/relationships/image" Target="../media/image90.png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JuanJoseAzar" TargetMode="External"/><Relationship Id="rId5" Type="http://schemas.openxmlformats.org/officeDocument/2006/relationships/hyperlink" Target="https://github.com/JuanAzar" TargetMode="External"/><Relationship Id="rId4" Type="http://schemas.openxmlformats.org/officeDocument/2006/relationships/hyperlink" Target="http://campus.mdp.utn.edu.ar/course/edit.php?id=169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29"/>
            <a:ext cx="20099073" cy="11292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7901" y="3203593"/>
            <a:ext cx="7980680" cy="3373120"/>
          </a:xfrm>
          <a:prstGeom prst="rect">
            <a:avLst/>
          </a:prstGeom>
        </p:spPr>
        <p:txBody>
          <a:bodyPr vert="horz" wrap="square" lIns="0" tIns="436880" rIns="0" bIns="0" rtlCol="0">
            <a:spAutoFit/>
          </a:bodyPr>
          <a:lstStyle/>
          <a:p>
            <a:pPr marR="229870" algn="ctr">
              <a:lnSpc>
                <a:spcPct val="100000"/>
              </a:lnSpc>
              <a:spcBef>
                <a:spcPts val="3440"/>
              </a:spcBef>
            </a:pPr>
            <a:r>
              <a:rPr sz="14850" b="0" spc="-2175" dirty="0">
                <a:solidFill>
                  <a:srgbClr val="FFFFFF"/>
                </a:solidFill>
                <a:latin typeface="Arial Black"/>
                <a:cs typeface="Arial Black"/>
              </a:rPr>
              <a:t>U </a:t>
            </a:r>
            <a:r>
              <a:rPr sz="14850" b="0" spc="-295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14850" b="0" spc="-33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850" b="0" spc="-127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endParaRPr sz="14850">
              <a:latin typeface="Arial Black"/>
              <a:cs typeface="Arial Black"/>
            </a:endParaRPr>
          </a:p>
          <a:p>
            <a:pPr marL="1790700" marR="5080" indent="-1778635">
              <a:lnSpc>
                <a:spcPct val="101499"/>
              </a:lnSpc>
              <a:spcBef>
                <a:spcPts val="440"/>
              </a:spcBef>
              <a:tabLst>
                <a:tab pos="1397635" algn="l"/>
                <a:tab pos="3753485" algn="l"/>
                <a:tab pos="4250690" algn="l"/>
                <a:tab pos="4301490" algn="l"/>
                <a:tab pos="5770880" algn="l"/>
                <a:tab pos="6022975" algn="l"/>
              </a:tabLst>
            </a:pPr>
            <a:r>
              <a:rPr sz="1950" b="0" spc="-375" dirty="0">
                <a:solidFill>
                  <a:srgbClr val="FFFFFF"/>
                </a:solidFill>
                <a:latin typeface="Arial Black"/>
                <a:cs typeface="Arial Black"/>
              </a:rPr>
              <a:t>T </a:t>
            </a:r>
            <a:r>
              <a:rPr sz="1950" b="0" spc="-409" dirty="0">
                <a:solidFill>
                  <a:srgbClr val="FFFFFF"/>
                </a:solidFill>
                <a:latin typeface="Arial Black"/>
                <a:cs typeface="Arial Black"/>
              </a:rPr>
              <a:t>É </a:t>
            </a:r>
            <a:r>
              <a:rPr sz="1950" b="0" spc="-295" dirty="0">
                <a:solidFill>
                  <a:srgbClr val="FFFFFF"/>
                </a:solidFill>
                <a:latin typeface="Arial Black"/>
                <a:cs typeface="Arial Black"/>
              </a:rPr>
              <a:t>C </a:t>
            </a:r>
            <a:r>
              <a:rPr sz="1950" b="0" spc="-145" dirty="0">
                <a:solidFill>
                  <a:srgbClr val="FFFFFF"/>
                </a:solidFill>
                <a:latin typeface="Arial Black"/>
                <a:cs typeface="Arial Black"/>
              </a:rPr>
              <a:t>N 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b="0" spc="-5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9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1950" b="0" spc="-3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35" dirty="0">
                <a:solidFill>
                  <a:srgbClr val="FFFFFF"/>
                </a:solidFill>
                <a:latin typeface="Arial Black"/>
                <a:cs typeface="Arial Black"/>
              </a:rPr>
              <a:t>O	</a:t>
            </a:r>
            <a:r>
              <a:rPr sz="1950" b="0" spc="-265" dirty="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4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1950" b="0" spc="-3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90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409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3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1950" b="0" spc="-3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S 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7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3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35" dirty="0">
                <a:solidFill>
                  <a:srgbClr val="FFFFFF"/>
                </a:solidFill>
                <a:latin typeface="Arial Black"/>
                <a:cs typeface="Arial Black"/>
              </a:rPr>
              <a:t>O	</a:t>
            </a:r>
            <a:r>
              <a:rPr sz="1950" b="0" spc="-409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45" dirty="0">
                <a:solidFill>
                  <a:srgbClr val="FFFFFF"/>
                </a:solidFill>
                <a:latin typeface="Arial Black"/>
                <a:cs typeface="Arial Black"/>
              </a:rPr>
              <a:t>N	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S 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 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S </a:t>
            </a:r>
            <a:r>
              <a:rPr sz="1950" b="0" spc="-375" dirty="0">
                <a:solidFill>
                  <a:srgbClr val="FFFFFF"/>
                </a:solidFill>
                <a:latin typeface="Arial Black"/>
                <a:cs typeface="Arial Black"/>
              </a:rPr>
              <a:t>T </a:t>
            </a:r>
            <a:r>
              <a:rPr sz="1950" b="0" spc="-409" dirty="0">
                <a:solidFill>
                  <a:srgbClr val="FFFFFF"/>
                </a:solidFill>
                <a:latin typeface="Arial Black"/>
                <a:cs typeface="Arial Black"/>
              </a:rPr>
              <a:t>E </a:t>
            </a:r>
            <a:r>
              <a:rPr sz="1950" b="0" spc="-6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1950" b="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S	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b="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4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1950" b="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35" dirty="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3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3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6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1950" b="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45" dirty="0">
                <a:solidFill>
                  <a:srgbClr val="FFFFFF"/>
                </a:solidFill>
                <a:latin typeface="Arial Black"/>
                <a:cs typeface="Arial Black"/>
              </a:rPr>
              <a:t>Á</a:t>
            </a:r>
            <a:r>
              <a:rPr sz="1950" b="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7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b="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9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3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S  </a:t>
            </a:r>
            <a:r>
              <a:rPr sz="1950" b="0" spc="-300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3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1950" b="0" spc="-3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3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33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6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9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35" dirty="0">
                <a:solidFill>
                  <a:srgbClr val="FFFFFF"/>
                </a:solidFill>
                <a:latin typeface="Arial Black"/>
                <a:cs typeface="Arial Black"/>
              </a:rPr>
              <a:t>Ó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45" dirty="0">
                <a:solidFill>
                  <a:srgbClr val="FFFFFF"/>
                </a:solidFill>
                <a:latin typeface="Arial Black"/>
                <a:cs typeface="Arial Black"/>
              </a:rPr>
              <a:t>N		</a:t>
            </a:r>
            <a:r>
              <a:rPr sz="1950" b="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90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4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1950" b="0" spc="-3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80" dirty="0">
                <a:solidFill>
                  <a:srgbClr val="FFFFFF"/>
                </a:solidFill>
                <a:latin typeface="Arial Black"/>
                <a:cs typeface="Arial Black"/>
              </a:rPr>
              <a:t>Z</a:t>
            </a:r>
            <a:r>
              <a:rPr sz="1950" b="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13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1950" b="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45" dirty="0">
                <a:solidFill>
                  <a:srgbClr val="FFFFFF"/>
                </a:solidFill>
                <a:latin typeface="Arial Black"/>
                <a:cs typeface="Arial Black"/>
              </a:rPr>
              <a:t>A	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b="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b="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endParaRPr sz="1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903" y="1355770"/>
            <a:ext cx="6009869" cy="8852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2454" y="871671"/>
            <a:ext cx="419862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Trabajando </a:t>
            </a:r>
            <a:r>
              <a:rPr spc="-95" dirty="0"/>
              <a:t>con</a:t>
            </a:r>
            <a:r>
              <a:rPr spc="-40" dirty="0"/>
              <a:t> </a:t>
            </a:r>
            <a:r>
              <a:rPr spc="-110" dirty="0"/>
              <a:t>listas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32454" y="1825358"/>
            <a:ext cx="7910195" cy="8747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&lt;ul&gt;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lista</a:t>
            </a:r>
            <a:r>
              <a:rPr sz="2150" spc="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desordenada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250" dirty="0">
                <a:solidFill>
                  <a:srgbClr val="707071"/>
                </a:solidFill>
                <a:latin typeface="Arial"/>
                <a:cs typeface="Arial"/>
              </a:rPr>
              <a:t>list-style-type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CSS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define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viñeta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&lt;ol&gt;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lista</a:t>
            </a:r>
            <a:r>
              <a:rPr sz="2150" spc="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ordenada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type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atributo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define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numeración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250" dirty="0">
                <a:solidFill>
                  <a:srgbClr val="707071"/>
                </a:solidFill>
                <a:latin typeface="Arial"/>
                <a:cs typeface="Arial"/>
              </a:rPr>
              <a:t>&lt;li&gt;	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corresponde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list item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lista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&lt;dl&gt;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lista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1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descripción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&lt;dt&gt;	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corresponde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término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-110" dirty="0">
                <a:solidFill>
                  <a:srgbClr val="707071"/>
                </a:solidFill>
                <a:latin typeface="Arial"/>
                <a:cs typeface="Arial"/>
              </a:rPr>
              <a:t>&lt;dd&gt;	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corresponde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descripción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1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término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listas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anidarse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</a:t>
            </a:r>
            <a:r>
              <a:rPr sz="2150" spc="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sí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listas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contener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otros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usar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propiedades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CSS </a:t>
            </a:r>
            <a:r>
              <a:rPr sz="2150" b="1" spc="325" dirty="0">
                <a:solidFill>
                  <a:srgbClr val="707071"/>
                </a:solidFill>
                <a:latin typeface="Arial"/>
                <a:cs typeface="Arial"/>
              </a:rPr>
              <a:t>float:left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190" dirty="0">
                <a:solidFill>
                  <a:srgbClr val="707071"/>
                </a:solidFill>
                <a:latin typeface="Arial"/>
                <a:cs typeface="Arial"/>
              </a:rPr>
              <a:t>display:inline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lista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horizontal</a:t>
            </a:r>
            <a:endParaRPr sz="21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732377"/>
            <a:ext cx="466915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Dando </a:t>
            </a:r>
            <a:r>
              <a:rPr spc="50" dirty="0"/>
              <a:t>formato </a:t>
            </a:r>
            <a:r>
              <a:rPr spc="-25" dirty="0"/>
              <a:t>al</a:t>
            </a:r>
            <a:r>
              <a:rPr spc="-100" dirty="0"/>
              <a:t> </a:t>
            </a:r>
            <a:r>
              <a:rPr spc="55" dirty="0"/>
              <a:t>texto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686066"/>
            <a:ext cx="4742815" cy="7025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&lt;b&gt;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negrita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732280" algn="l"/>
              </a:tabLst>
            </a:pP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&lt;strong&gt;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</a:t>
            </a:r>
            <a:r>
              <a:rPr sz="2150" spc="-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importante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986155" algn="l"/>
              </a:tabLst>
            </a:pP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&lt;i&gt;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cursiva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-229" dirty="0">
                <a:solidFill>
                  <a:srgbClr val="707071"/>
                </a:solidFill>
                <a:latin typeface="Arial"/>
                <a:cs typeface="Arial"/>
              </a:rPr>
              <a:t>&lt;em&gt;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</a:t>
            </a:r>
            <a:r>
              <a:rPr sz="2150" spc="-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enfatizado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&lt;small&gt;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pequeño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433195" algn="l"/>
              </a:tabLst>
            </a:pP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&lt;mark&gt;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resaltado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283970" algn="l"/>
              </a:tabLst>
            </a:pP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&lt;del&gt;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</a:t>
            </a:r>
            <a:r>
              <a:rPr sz="2150" spc="-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tachado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283970" algn="l"/>
              </a:tabLst>
            </a:pP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&lt;ins&gt;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</a:t>
            </a:r>
            <a:r>
              <a:rPr sz="2150" spc="-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subrayado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95" dirty="0">
                <a:solidFill>
                  <a:srgbClr val="707071"/>
                </a:solidFill>
                <a:latin typeface="Arial"/>
                <a:cs typeface="Arial"/>
              </a:rPr>
              <a:t>&lt;sub&gt;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subíndice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283970" algn="l"/>
              </a:tabLst>
            </a:pPr>
            <a:r>
              <a:rPr sz="2150" b="1" spc="-90" dirty="0">
                <a:solidFill>
                  <a:srgbClr val="707071"/>
                </a:solidFill>
                <a:latin typeface="Arial"/>
                <a:cs typeface="Arial"/>
              </a:rPr>
              <a:t>&lt;sup&gt;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superíndice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355770"/>
            <a:ext cx="7155803" cy="8906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650735"/>
            <a:ext cx="414909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Elementos </a:t>
            </a:r>
            <a:r>
              <a:rPr spc="-20" dirty="0"/>
              <a:t>de</a:t>
            </a:r>
            <a:r>
              <a:rPr spc="20" dirty="0"/>
              <a:t> </a:t>
            </a:r>
            <a:r>
              <a:rPr spc="-10" dirty="0"/>
              <a:t>bloque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441019"/>
            <a:ext cx="8246109" cy="935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238125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  <a:tab pos="1283970" algn="l"/>
              </a:tabLst>
            </a:pP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&lt;div&gt;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sección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documento 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block-level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).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Este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menudo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contenedor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otros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HTML.</a:t>
            </a:r>
            <a:endParaRPr sz="2150">
              <a:latin typeface="Arial Black"/>
              <a:cs typeface="Arial Black"/>
            </a:endParaRPr>
          </a:p>
          <a:p>
            <a:pPr marL="389255" marR="65405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433195" algn="l"/>
              </a:tabLst>
            </a:pP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&lt;span&gt;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sección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 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inline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).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Este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menudo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contenedor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texto.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Nota: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Ambos elementos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utilizan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atributos 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style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class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id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12700" marR="333375">
              <a:lnSpc>
                <a:spcPts val="3860"/>
              </a:lnSpc>
              <a:spcBef>
                <a:spcPts val="340"/>
              </a:spcBef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block-level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comienza siempre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nueva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línea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ocupa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todo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ancho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disponible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(se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extiende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hacia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izquierda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hacia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derecha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todo lo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pueda).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Ej.:</a:t>
            </a:r>
            <a:r>
              <a:rPr sz="2150" spc="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&lt;address&gt;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505585" algn="l"/>
                <a:tab pos="2699385" algn="l"/>
                <a:tab pos="3446145" algn="l"/>
                <a:tab pos="4340860" algn="l"/>
                <a:tab pos="5087620" algn="l"/>
                <a:tab pos="5834380" algn="l"/>
                <a:tab pos="7176770" algn="l"/>
              </a:tabLst>
            </a:pPr>
            <a:r>
              <a:rPr sz="2150" b="1" spc="190" dirty="0">
                <a:solidFill>
                  <a:srgbClr val="707071"/>
                </a:solidFill>
                <a:latin typeface="Arial"/>
                <a:cs typeface="Arial"/>
              </a:rPr>
              <a:t>&lt;article&gt;	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&lt;aside&gt;	</a:t>
            </a:r>
            <a:r>
              <a:rPr sz="2150" b="1" spc="-114" dirty="0">
                <a:solidFill>
                  <a:srgbClr val="707071"/>
                </a:solidFill>
                <a:latin typeface="Arial"/>
                <a:cs typeface="Arial"/>
              </a:rPr>
              <a:t>&lt;dd&gt;	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&lt;div&gt;	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&lt;dl&gt;	</a:t>
            </a:r>
            <a:r>
              <a:rPr sz="2150" b="1" spc="35" dirty="0">
                <a:solidFill>
                  <a:srgbClr val="707071"/>
                </a:solidFill>
                <a:latin typeface="Arial"/>
                <a:cs typeface="Arial"/>
              </a:rPr>
              <a:t>&lt;dt&gt;	</a:t>
            </a:r>
            <a:r>
              <a:rPr sz="2150" b="1" spc="95" dirty="0">
                <a:solidFill>
                  <a:srgbClr val="707071"/>
                </a:solidFill>
                <a:latin typeface="Arial"/>
                <a:cs typeface="Arial"/>
              </a:rPr>
              <a:t>&lt;footer&gt;	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&lt;form&gt;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  <a:tabLst>
                <a:tab pos="1505585" algn="l"/>
                <a:tab pos="2849245" algn="l"/>
                <a:tab pos="3594100" algn="l"/>
                <a:tab pos="4340860" algn="l"/>
                <a:tab pos="5386705" algn="l"/>
                <a:tab pos="6281420" algn="l"/>
                <a:tab pos="7028180" algn="l"/>
              </a:tabLst>
            </a:pPr>
            <a:r>
              <a:rPr sz="2150" b="1" spc="-25" dirty="0">
                <a:solidFill>
                  <a:srgbClr val="707071"/>
                </a:solidFill>
                <a:latin typeface="Arial"/>
                <a:cs typeface="Arial"/>
              </a:rPr>
              <a:t>&lt;h1&gt;-&lt;h6&gt;	&lt;header&gt;	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&lt;hr&gt;	</a:t>
            </a:r>
            <a:r>
              <a:rPr sz="2150" b="1" spc="250" dirty="0">
                <a:solidFill>
                  <a:srgbClr val="707071"/>
                </a:solidFill>
                <a:latin typeface="Arial"/>
                <a:cs typeface="Arial"/>
              </a:rPr>
              <a:t>&lt;li&gt;	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&lt;main&gt;	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&lt;nav&gt;	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&lt;ol&gt;	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&lt;p&gt;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  <a:tabLst>
                <a:tab pos="1504950" algn="l"/>
                <a:tab pos="2698750" algn="l"/>
              </a:tabLst>
            </a:pP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&lt;section&gt;	</a:t>
            </a:r>
            <a:r>
              <a:rPr sz="2150" b="1" spc="95" dirty="0">
                <a:solidFill>
                  <a:srgbClr val="707071"/>
                </a:solidFill>
                <a:latin typeface="Arial"/>
                <a:cs typeface="Arial"/>
              </a:rPr>
              <a:t>&lt;table&gt;	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&lt;ul&gt;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49600"/>
              </a:lnSpc>
              <a:tabLst>
                <a:tab pos="4944745" algn="l"/>
                <a:tab pos="5541645" algn="l"/>
                <a:tab pos="6287770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inline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comienza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nueva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línea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ocupa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sólo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ancho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sea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necesario.</a:t>
            </a:r>
            <a:r>
              <a:rPr sz="2150" spc="-1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Ej.: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&lt;a&gt;	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&lt;b&gt;	</a:t>
            </a: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&lt;br&gt;	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&lt;button&gt;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  <a:tabLst>
                <a:tab pos="1057910" algn="l"/>
                <a:tab pos="2103120" algn="l"/>
                <a:tab pos="2849245" algn="l"/>
                <a:tab pos="3446145" algn="l"/>
                <a:tab pos="4340860" algn="l"/>
                <a:tab pos="5534660" algn="l"/>
                <a:tab pos="6729095" algn="l"/>
              </a:tabLst>
            </a:pPr>
            <a:r>
              <a:rPr sz="2150" b="1" spc="135" dirty="0">
                <a:solidFill>
                  <a:srgbClr val="707071"/>
                </a:solidFill>
                <a:latin typeface="Arial"/>
                <a:cs typeface="Arial"/>
              </a:rPr>
              <a:t>&lt;cite&gt;	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&lt;code&gt;	</a:t>
            </a:r>
            <a:r>
              <a:rPr sz="2150" b="1" spc="-235" dirty="0">
                <a:solidFill>
                  <a:srgbClr val="707071"/>
                </a:solidFill>
                <a:latin typeface="Arial"/>
                <a:cs typeface="Arial"/>
              </a:rPr>
              <a:t>&lt;em&gt;	</a:t>
            </a:r>
            <a:r>
              <a:rPr sz="2150" b="1" spc="135" dirty="0">
                <a:solidFill>
                  <a:srgbClr val="707071"/>
                </a:solidFill>
                <a:latin typeface="Arial"/>
                <a:cs typeface="Arial"/>
              </a:rPr>
              <a:t>&lt;i&gt;	</a:t>
            </a:r>
            <a:r>
              <a:rPr sz="2150" b="1" spc="-95" dirty="0">
                <a:solidFill>
                  <a:srgbClr val="707071"/>
                </a:solidFill>
                <a:latin typeface="Arial"/>
                <a:cs typeface="Arial"/>
              </a:rPr>
              <a:t>&lt;img&gt;	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&lt;input&gt;	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&lt;label&gt;	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&lt;q&gt;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  <a:tabLst>
                <a:tab pos="1356360" algn="l"/>
                <a:tab pos="2699385" algn="l"/>
                <a:tab pos="3893185" algn="l"/>
                <a:tab pos="4938395" algn="l"/>
                <a:tab pos="6281420" algn="l"/>
                <a:tab pos="7176134" algn="l"/>
              </a:tabLst>
            </a:pP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&lt;script&gt;	</a:t>
            </a:r>
            <a:r>
              <a:rPr sz="2150" b="1" spc="95" dirty="0">
                <a:solidFill>
                  <a:srgbClr val="707071"/>
                </a:solidFill>
                <a:latin typeface="Arial"/>
                <a:cs typeface="Arial"/>
              </a:rPr>
              <a:t>&lt;select&gt;	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&lt;small&gt;	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&lt;span&gt;	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&lt;strong&gt;	</a:t>
            </a:r>
            <a:r>
              <a:rPr sz="2150" b="1" spc="-95" dirty="0">
                <a:solidFill>
                  <a:srgbClr val="707071"/>
                </a:solidFill>
                <a:latin typeface="Arial"/>
                <a:cs typeface="Arial"/>
              </a:rPr>
              <a:t>&lt;sub&gt;	&lt;sup&gt;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150" b="1" spc="95" dirty="0">
                <a:solidFill>
                  <a:srgbClr val="707071"/>
                </a:solidFill>
                <a:latin typeface="Arial"/>
                <a:cs typeface="Arial"/>
              </a:rPr>
              <a:t>&lt;textarea&gt;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3378745"/>
            <a:ext cx="6874345" cy="3387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861274"/>
            <a:ext cx="128397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Tablas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815172"/>
            <a:ext cx="8066405" cy="6774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&lt;table&gt;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tabla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882139" algn="l"/>
              </a:tabLst>
            </a:pPr>
            <a:r>
              <a:rPr sz="2150" b="1" spc="45" dirty="0">
                <a:solidFill>
                  <a:srgbClr val="707071"/>
                </a:solidFill>
                <a:latin typeface="Arial"/>
                <a:cs typeface="Arial"/>
              </a:rPr>
              <a:t>&lt;caption&gt;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título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tabla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160" dirty="0">
                <a:solidFill>
                  <a:srgbClr val="707071"/>
                </a:solidFill>
                <a:latin typeface="Arial"/>
                <a:cs typeface="Arial"/>
              </a:rPr>
              <a:t>&lt;tr&gt;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fila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tabla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&lt;th&gt;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celda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encabezado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tabla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&lt;td&gt;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celda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 tabla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-5" dirty="0">
                <a:solidFill>
                  <a:srgbClr val="707071"/>
                </a:solidFill>
                <a:latin typeface="Arial"/>
                <a:cs typeface="Arial"/>
              </a:rPr>
              <a:t>&lt;thead&gt;	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agrupa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-25" dirty="0">
                <a:solidFill>
                  <a:srgbClr val="707071"/>
                </a:solidFill>
                <a:latin typeface="Arial"/>
                <a:cs typeface="Arial"/>
              </a:rPr>
              <a:t>header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tabla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&lt;tbody&gt;	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agrupa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-5" dirty="0">
                <a:solidFill>
                  <a:srgbClr val="707071"/>
                </a:solidFill>
                <a:latin typeface="Arial"/>
                <a:cs typeface="Arial"/>
              </a:rPr>
              <a:t>body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tabla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135" dirty="0">
                <a:solidFill>
                  <a:srgbClr val="707071"/>
                </a:solidFill>
                <a:latin typeface="Arial"/>
                <a:cs typeface="Arial"/>
              </a:rPr>
              <a:t>&lt;tfoot&gt;	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agrupa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footer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tabla</a:t>
            </a:r>
            <a:endParaRPr sz="2150">
              <a:latin typeface="Arial Black"/>
              <a:cs typeface="Arial Black"/>
            </a:endParaRPr>
          </a:p>
          <a:p>
            <a:pPr marL="12700" marR="5080">
              <a:lnSpc>
                <a:spcPct val="149600"/>
              </a:lnSpc>
              <a:spcBef>
                <a:spcPts val="1980"/>
              </a:spcBef>
            </a:pP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Nota: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atributos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colspan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-90" dirty="0">
                <a:solidFill>
                  <a:srgbClr val="707071"/>
                </a:solidFill>
                <a:latin typeface="Arial"/>
                <a:cs typeface="Arial"/>
              </a:rPr>
              <a:t>rowspan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permiten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hacer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columna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fila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abarque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columna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fila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respectivamente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692335"/>
            <a:ext cx="5582657" cy="9613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2516" y="2354348"/>
            <a:ext cx="105600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Head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2516" y="3308245"/>
            <a:ext cx="8147684" cy="5781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  <a:tab pos="1433830" algn="l"/>
              </a:tabLst>
            </a:pP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&lt;head&gt;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documento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270" dirty="0">
                <a:solidFill>
                  <a:srgbClr val="707071"/>
                </a:solidFill>
                <a:latin typeface="Arial"/>
                <a:cs typeface="Arial"/>
              </a:rPr>
              <a:t>&lt;title&gt;	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especifica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título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(title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bar)</a:t>
            </a:r>
            <a:endParaRPr sz="2150">
              <a:latin typeface="Arial Black"/>
              <a:cs typeface="Arial Black"/>
            </a:endParaRPr>
          </a:p>
          <a:p>
            <a:pPr marL="389255" marR="1905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1433830" algn="l"/>
              </a:tabLst>
            </a:pP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&lt;base&gt;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dirección/destino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defecto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todos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links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relativos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página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433830" algn="l"/>
              </a:tabLst>
            </a:pP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&lt;link&gt;	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especifica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relación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recurso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externo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433830" algn="l"/>
              </a:tabLst>
            </a:pP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&lt;meta&gt;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metadata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732914" algn="l"/>
              </a:tabLst>
            </a:pPr>
            <a:r>
              <a:rPr sz="2150" b="1" spc="130" dirty="0">
                <a:solidFill>
                  <a:srgbClr val="707071"/>
                </a:solidFill>
                <a:latin typeface="Arial"/>
                <a:cs typeface="Arial"/>
              </a:rPr>
              <a:t>&lt;script&gt;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script</a:t>
            </a:r>
            <a:r>
              <a:rPr sz="2150" spc="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client-side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&lt;style&gt;	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especifica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estilos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documento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153472"/>
            <a:ext cx="9830904" cy="9257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2516" y="1492343"/>
            <a:ext cx="13620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Layout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  <a:tab pos="1732914" algn="l"/>
              </a:tabLst>
            </a:pPr>
            <a:r>
              <a:rPr b="1" spc="-20" dirty="0">
                <a:latin typeface="Arial"/>
                <a:cs typeface="Arial"/>
              </a:rPr>
              <a:t>&lt;header&gt;	</a:t>
            </a:r>
            <a:r>
              <a:rPr spc="-229" dirty="0"/>
              <a:t>define</a:t>
            </a:r>
            <a:r>
              <a:rPr spc="-145" dirty="0"/>
              <a:t> </a:t>
            </a:r>
            <a:r>
              <a:rPr spc="-254" dirty="0"/>
              <a:t>el</a:t>
            </a:r>
            <a:r>
              <a:rPr spc="-130" dirty="0"/>
              <a:t> </a:t>
            </a:r>
            <a:r>
              <a:rPr spc="-275" dirty="0"/>
              <a:t>encabezado</a:t>
            </a:r>
            <a:r>
              <a:rPr spc="-140" dirty="0"/>
              <a:t> </a:t>
            </a:r>
            <a:r>
              <a:rPr spc="-270" dirty="0"/>
              <a:t>para</a:t>
            </a:r>
            <a:r>
              <a:rPr spc="-140" dirty="0"/>
              <a:t> </a:t>
            </a:r>
            <a:r>
              <a:rPr spc="-220" dirty="0"/>
              <a:t>un</a:t>
            </a:r>
            <a:r>
              <a:rPr spc="-125" dirty="0"/>
              <a:t> </a:t>
            </a:r>
            <a:r>
              <a:rPr spc="-254" dirty="0"/>
              <a:t>documento</a:t>
            </a:r>
            <a:r>
              <a:rPr spc="-150" dirty="0"/>
              <a:t> </a:t>
            </a:r>
            <a:r>
              <a:rPr spc="-180" dirty="0"/>
              <a:t>o</a:t>
            </a:r>
            <a:r>
              <a:rPr spc="-130" dirty="0"/>
              <a:t> </a:t>
            </a:r>
            <a:r>
              <a:rPr spc="-320" dirty="0"/>
              <a:t>sección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/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283970" algn="l"/>
              </a:tabLst>
            </a:pPr>
            <a:r>
              <a:rPr b="1" spc="-70" dirty="0">
                <a:latin typeface="Arial"/>
                <a:cs typeface="Arial"/>
              </a:rPr>
              <a:t>&lt;nav&gt;	</a:t>
            </a:r>
            <a:r>
              <a:rPr spc="-229" dirty="0"/>
              <a:t>define</a:t>
            </a:r>
            <a:r>
              <a:rPr spc="-125" dirty="0"/>
              <a:t> </a:t>
            </a:r>
            <a:r>
              <a:rPr spc="-220" dirty="0"/>
              <a:t>un</a:t>
            </a:r>
            <a:r>
              <a:rPr spc="-125" dirty="0"/>
              <a:t> </a:t>
            </a:r>
            <a:r>
              <a:rPr spc="-250" dirty="0"/>
              <a:t>contenedor</a:t>
            </a:r>
            <a:r>
              <a:rPr spc="-150" dirty="0"/>
              <a:t> </a:t>
            </a:r>
            <a:r>
              <a:rPr spc="-270" dirty="0"/>
              <a:t>para</a:t>
            </a:r>
            <a:r>
              <a:rPr spc="-135" dirty="0"/>
              <a:t> </a:t>
            </a:r>
            <a:r>
              <a:rPr spc="-280" dirty="0"/>
              <a:t>links</a:t>
            </a:r>
            <a:r>
              <a:rPr spc="-160" dirty="0"/>
              <a:t> </a:t>
            </a:r>
            <a:r>
              <a:rPr spc="-245" dirty="0"/>
              <a:t>de</a:t>
            </a:r>
            <a:r>
              <a:rPr spc="-135" dirty="0"/>
              <a:t> </a:t>
            </a:r>
            <a:r>
              <a:rPr spc="-275" dirty="0"/>
              <a:t>navegación</a:t>
            </a:r>
            <a:r>
              <a:rPr spc="-125" dirty="0"/>
              <a:t> </a:t>
            </a:r>
            <a:r>
              <a:rPr spc="-245" dirty="0"/>
              <a:t>(ej.:</a:t>
            </a:r>
            <a:r>
              <a:rPr spc="-125" dirty="0"/>
              <a:t> </a:t>
            </a:r>
            <a:r>
              <a:rPr spc="-254" dirty="0"/>
              <a:t>menú)</a:t>
            </a: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/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1882139" algn="l"/>
              </a:tabLst>
            </a:pPr>
            <a:r>
              <a:rPr b="1" spc="60" dirty="0">
                <a:latin typeface="Arial"/>
                <a:cs typeface="Arial"/>
              </a:rPr>
              <a:t>&lt;section&gt;	</a:t>
            </a:r>
            <a:r>
              <a:rPr spc="-229" dirty="0"/>
              <a:t>define </a:t>
            </a:r>
            <a:r>
              <a:rPr spc="-260" dirty="0"/>
              <a:t>una </a:t>
            </a:r>
            <a:r>
              <a:rPr spc="-320" dirty="0"/>
              <a:t>sección </a:t>
            </a:r>
            <a:r>
              <a:rPr spc="-270" dirty="0"/>
              <a:t>en </a:t>
            </a:r>
            <a:r>
              <a:rPr spc="-220" dirty="0"/>
              <a:t>un</a:t>
            </a:r>
            <a:r>
              <a:rPr spc="5" dirty="0"/>
              <a:t> </a:t>
            </a:r>
            <a:r>
              <a:rPr spc="-254" dirty="0"/>
              <a:t>documento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/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882139" algn="l"/>
              </a:tabLst>
            </a:pPr>
            <a:r>
              <a:rPr b="1" spc="190" dirty="0">
                <a:latin typeface="Arial"/>
                <a:cs typeface="Arial"/>
              </a:rPr>
              <a:t>&lt;article&gt;	</a:t>
            </a:r>
            <a:r>
              <a:rPr spc="-229" dirty="0"/>
              <a:t>define </a:t>
            </a:r>
            <a:r>
              <a:rPr spc="-220" dirty="0"/>
              <a:t>un </a:t>
            </a:r>
            <a:r>
              <a:rPr spc="-254" dirty="0"/>
              <a:t>artículo </a:t>
            </a:r>
            <a:r>
              <a:rPr spc="-235" dirty="0"/>
              <a:t>independiente </a:t>
            </a:r>
            <a:r>
              <a:rPr spc="-275" dirty="0"/>
              <a:t>y </a:t>
            </a:r>
            <a:r>
              <a:rPr spc="-245" dirty="0"/>
              <a:t>auto</a:t>
            </a:r>
            <a:r>
              <a:rPr spc="-125" dirty="0"/>
              <a:t> </a:t>
            </a:r>
            <a:r>
              <a:rPr spc="-240" dirty="0"/>
              <a:t>contenido</a:t>
            </a:r>
          </a:p>
          <a:p>
            <a:pPr marL="389255" marR="48196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b="1" spc="30" dirty="0">
                <a:latin typeface="Arial"/>
                <a:cs typeface="Arial"/>
              </a:rPr>
              <a:t>&lt;aside&gt;	</a:t>
            </a:r>
            <a:r>
              <a:rPr spc="-229" dirty="0"/>
              <a:t>define </a:t>
            </a:r>
            <a:r>
              <a:rPr spc="-240" dirty="0"/>
              <a:t>contenido </a:t>
            </a:r>
            <a:r>
              <a:rPr spc="-235" dirty="0"/>
              <a:t>que </a:t>
            </a:r>
            <a:r>
              <a:rPr spc="-200" dirty="0"/>
              <a:t>no </a:t>
            </a:r>
            <a:r>
              <a:rPr spc="-240" dirty="0"/>
              <a:t>forma </a:t>
            </a:r>
            <a:r>
              <a:rPr spc="-254" dirty="0"/>
              <a:t>parte </a:t>
            </a:r>
            <a:r>
              <a:rPr spc="-229" dirty="0"/>
              <a:t>del </a:t>
            </a:r>
            <a:r>
              <a:rPr spc="-240" dirty="0"/>
              <a:t>contenido  principal </a:t>
            </a:r>
            <a:r>
              <a:rPr spc="-245" dirty="0"/>
              <a:t>(ej.:</a:t>
            </a:r>
            <a:r>
              <a:rPr spc="-50" dirty="0"/>
              <a:t> </a:t>
            </a:r>
            <a:r>
              <a:rPr spc="-254" dirty="0"/>
              <a:t>sidebar)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/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1732914" algn="l"/>
              </a:tabLst>
            </a:pPr>
            <a:r>
              <a:rPr b="1" spc="100" dirty="0">
                <a:latin typeface="Arial"/>
                <a:cs typeface="Arial"/>
              </a:rPr>
              <a:t>&lt;footer&gt;	</a:t>
            </a:r>
            <a:r>
              <a:rPr spc="-229" dirty="0"/>
              <a:t>define </a:t>
            </a:r>
            <a:r>
              <a:rPr spc="-254" dirty="0"/>
              <a:t>el </a:t>
            </a:r>
            <a:r>
              <a:rPr spc="-229" dirty="0"/>
              <a:t>pie </a:t>
            </a:r>
            <a:r>
              <a:rPr spc="-245" dirty="0"/>
              <a:t>de </a:t>
            </a:r>
            <a:r>
              <a:rPr spc="-220" dirty="0"/>
              <a:t>un </a:t>
            </a:r>
            <a:r>
              <a:rPr spc="-250" dirty="0"/>
              <a:t>documento</a:t>
            </a:r>
            <a:r>
              <a:rPr spc="-80" dirty="0"/>
              <a:t> </a:t>
            </a:r>
            <a:r>
              <a:rPr spc="-180" dirty="0"/>
              <a:t>o </a:t>
            </a:r>
            <a:r>
              <a:rPr spc="-320" dirty="0"/>
              <a:t>sección</a:t>
            </a:r>
          </a:p>
          <a:p>
            <a:pPr marL="389255" marR="21844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1882139" algn="l"/>
              </a:tabLst>
            </a:pPr>
            <a:r>
              <a:rPr b="1" spc="140" dirty="0">
                <a:latin typeface="Arial"/>
                <a:cs typeface="Arial"/>
              </a:rPr>
              <a:t>&lt;details&gt;	</a:t>
            </a:r>
            <a:r>
              <a:rPr spc="-300" dirty="0"/>
              <a:t>especifica </a:t>
            </a:r>
            <a:r>
              <a:rPr spc="-270" dirty="0"/>
              <a:t>detalles </a:t>
            </a:r>
            <a:r>
              <a:rPr spc="-275" dirty="0"/>
              <a:t>adicionales. </a:t>
            </a:r>
            <a:r>
              <a:rPr spc="-280" dirty="0"/>
              <a:t>Permite </a:t>
            </a:r>
            <a:r>
              <a:rPr spc="-260" dirty="0"/>
              <a:t>expandir </a:t>
            </a:r>
            <a:r>
              <a:rPr spc="-180" dirty="0"/>
              <a:t>o  </a:t>
            </a:r>
            <a:r>
              <a:rPr spc="-285" dirty="0"/>
              <a:t>colapsar </a:t>
            </a:r>
            <a:r>
              <a:rPr spc="-315" dirty="0"/>
              <a:t>su </a:t>
            </a:r>
            <a:r>
              <a:rPr spc="-240" dirty="0"/>
              <a:t>contenido </a:t>
            </a:r>
            <a:r>
              <a:rPr spc="-280" dirty="0"/>
              <a:t>sin </a:t>
            </a:r>
            <a:r>
              <a:rPr spc="-290" dirty="0"/>
              <a:t>necesidad </a:t>
            </a:r>
            <a:r>
              <a:rPr spc="-245" dirty="0"/>
              <a:t>de </a:t>
            </a:r>
            <a:r>
              <a:rPr spc="-254" dirty="0"/>
              <a:t>agregar </a:t>
            </a:r>
            <a:r>
              <a:rPr spc="-260" dirty="0"/>
              <a:t>lógica </a:t>
            </a:r>
            <a:r>
              <a:rPr spc="-254" dirty="0"/>
              <a:t>adicional  </a:t>
            </a:r>
            <a:r>
              <a:rPr spc="-80" dirty="0"/>
              <a:t>(</a:t>
            </a:r>
            <a:r>
              <a:rPr i="1" spc="-80" dirty="0">
                <a:latin typeface="Arial"/>
                <a:cs typeface="Arial"/>
              </a:rPr>
              <a:t>no </a:t>
            </a:r>
            <a:r>
              <a:rPr i="1" spc="-40" dirty="0">
                <a:latin typeface="Arial"/>
                <a:cs typeface="Arial"/>
              </a:rPr>
              <a:t>soportado </a:t>
            </a:r>
            <a:r>
              <a:rPr i="1" spc="-70" dirty="0">
                <a:latin typeface="Arial"/>
                <a:cs typeface="Arial"/>
              </a:rPr>
              <a:t>en </a:t>
            </a:r>
            <a:r>
              <a:rPr i="1" spc="-200" dirty="0">
                <a:latin typeface="Arial"/>
                <a:cs typeface="Arial"/>
              </a:rPr>
              <a:t>IE </a:t>
            </a:r>
            <a:r>
              <a:rPr i="1" spc="-40" dirty="0">
                <a:latin typeface="Arial"/>
                <a:cs typeface="Arial"/>
              </a:rPr>
              <a:t>y</a:t>
            </a:r>
            <a:r>
              <a:rPr i="1" spc="-105" dirty="0">
                <a:latin typeface="Arial"/>
                <a:cs typeface="Arial"/>
              </a:rPr>
              <a:t> </a:t>
            </a:r>
            <a:r>
              <a:rPr i="1" spc="-175" dirty="0">
                <a:latin typeface="Arial"/>
                <a:cs typeface="Arial"/>
              </a:rPr>
              <a:t>Edge</a:t>
            </a:r>
            <a:r>
              <a:rPr spc="-175" dirty="0"/>
              <a:t>).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/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882139" algn="l"/>
              </a:tabLst>
            </a:pPr>
            <a:r>
              <a:rPr b="1" spc="-170" dirty="0">
                <a:latin typeface="Arial"/>
                <a:cs typeface="Arial"/>
              </a:rPr>
              <a:t>&lt;summary&gt;	</a:t>
            </a:r>
            <a:r>
              <a:rPr spc="-300" dirty="0"/>
              <a:t>especifica </a:t>
            </a:r>
            <a:r>
              <a:rPr spc="-220" dirty="0"/>
              <a:t>un </a:t>
            </a:r>
            <a:r>
              <a:rPr spc="-275" dirty="0"/>
              <a:t>encabezado </a:t>
            </a:r>
            <a:r>
              <a:rPr spc="-270" dirty="0"/>
              <a:t>para </a:t>
            </a:r>
            <a:r>
              <a:rPr spc="-254" dirty="0"/>
              <a:t>el</a:t>
            </a:r>
            <a:r>
              <a:rPr spc="-100" dirty="0"/>
              <a:t> </a:t>
            </a:r>
            <a:r>
              <a:rPr spc="-265" dirty="0"/>
              <a:t>elemento</a:t>
            </a: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b="1" spc="135" dirty="0">
                <a:latin typeface="Arial"/>
                <a:cs typeface="Arial"/>
              </a:rPr>
              <a:t>&lt;details&gt;</a:t>
            </a:r>
          </a:p>
        </p:txBody>
      </p:sp>
      <p:sp>
        <p:nvSpPr>
          <p:cNvPr id="4" name="object 4"/>
          <p:cNvSpPr/>
          <p:nvPr/>
        </p:nvSpPr>
        <p:spPr>
          <a:xfrm>
            <a:off x="721234" y="2210194"/>
            <a:ext cx="9108413" cy="1192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903" y="2221503"/>
            <a:ext cx="9046845" cy="1130935"/>
          </a:xfrm>
          <a:prstGeom prst="rect">
            <a:avLst/>
          </a:prstGeom>
          <a:solidFill>
            <a:srgbClr val="58ACF8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288290">
              <a:lnSpc>
                <a:spcPct val="100000"/>
              </a:lnSpc>
              <a:tabLst>
                <a:tab pos="7424420" algn="l"/>
              </a:tabLst>
            </a:pPr>
            <a:r>
              <a:rPr sz="2150" b="1" spc="-25" dirty="0">
                <a:solidFill>
                  <a:srgbClr val="FFFFFF"/>
                </a:solidFill>
                <a:latin typeface="Arial"/>
                <a:cs typeface="Arial"/>
              </a:rPr>
              <a:t>&lt;header&gt;	</a:t>
            </a:r>
            <a:r>
              <a:rPr sz="2150" b="1" spc="45" dirty="0">
                <a:solidFill>
                  <a:srgbClr val="FFFFFF"/>
                </a:solidFill>
                <a:latin typeface="Arial"/>
                <a:cs typeface="Arial"/>
              </a:rPr>
              <a:t>&lt;/header&gt;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5004" y="4493266"/>
            <a:ext cx="2323280" cy="3831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7673" y="4504575"/>
            <a:ext cx="2261870" cy="3769995"/>
          </a:xfrm>
          <a:prstGeom prst="rect">
            <a:avLst/>
          </a:prstGeom>
          <a:solidFill>
            <a:srgbClr val="58ACF8"/>
          </a:solidFill>
        </p:spPr>
        <p:txBody>
          <a:bodyPr vert="horz" wrap="square" lIns="0" tIns="180975" rIns="0" bIns="0" rtlCol="0">
            <a:spAutoFit/>
          </a:bodyPr>
          <a:lstStyle/>
          <a:p>
            <a:pPr marL="557530">
              <a:lnSpc>
                <a:spcPct val="100000"/>
              </a:lnSpc>
              <a:spcBef>
                <a:spcPts val="1425"/>
              </a:spcBef>
            </a:pPr>
            <a:r>
              <a:rPr sz="2150" b="1" spc="30" dirty="0">
                <a:solidFill>
                  <a:srgbClr val="FFFFFF"/>
                </a:solidFill>
                <a:latin typeface="Arial"/>
                <a:cs typeface="Arial"/>
              </a:rPr>
              <a:t>&lt;aside&gt;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497205">
              <a:lnSpc>
                <a:spcPct val="100000"/>
              </a:lnSpc>
            </a:pPr>
            <a:r>
              <a:rPr sz="2150" b="1" spc="95" dirty="0">
                <a:solidFill>
                  <a:srgbClr val="FFFFFF"/>
                </a:solidFill>
                <a:latin typeface="Arial"/>
                <a:cs typeface="Arial"/>
              </a:rPr>
              <a:t>&lt;/aside&gt;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1234" y="3544593"/>
            <a:ext cx="9108413" cy="815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903" y="3555912"/>
            <a:ext cx="9046845" cy="754380"/>
          </a:xfrm>
          <a:prstGeom prst="rect">
            <a:avLst/>
          </a:prstGeom>
          <a:solidFill>
            <a:srgbClr val="58ACF8"/>
          </a:solidFill>
        </p:spPr>
        <p:txBody>
          <a:bodyPr vert="horz" wrap="square" lIns="0" tIns="197485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1555"/>
              </a:spcBef>
              <a:tabLst>
                <a:tab pos="7724775" algn="l"/>
              </a:tabLst>
            </a:pPr>
            <a:r>
              <a:rPr sz="2150" b="1" spc="-70" dirty="0">
                <a:solidFill>
                  <a:srgbClr val="FFFFFF"/>
                </a:solidFill>
                <a:latin typeface="Arial"/>
                <a:cs typeface="Arial"/>
              </a:rPr>
              <a:t>&lt;nav&gt;	</a:t>
            </a:r>
            <a:r>
              <a:rPr sz="2150" b="1" spc="35" dirty="0">
                <a:solidFill>
                  <a:srgbClr val="FFFFFF"/>
                </a:solidFill>
                <a:latin typeface="Arial"/>
                <a:cs typeface="Arial"/>
              </a:rPr>
              <a:t>&lt;/nav&gt;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86499" y="4493266"/>
            <a:ext cx="6643370" cy="3831590"/>
            <a:chOff x="3186499" y="4493266"/>
            <a:chExt cx="6643370" cy="3831590"/>
          </a:xfrm>
        </p:grpSpPr>
        <p:sp>
          <p:nvSpPr>
            <p:cNvPr id="11" name="object 11"/>
            <p:cNvSpPr/>
            <p:nvPr/>
          </p:nvSpPr>
          <p:spPr>
            <a:xfrm>
              <a:off x="3186499" y="4493266"/>
              <a:ext cx="6643148" cy="38310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9169" y="4504575"/>
              <a:ext cx="6581775" cy="3769995"/>
            </a:xfrm>
            <a:custGeom>
              <a:avLst/>
              <a:gdLst/>
              <a:ahLst/>
              <a:cxnLst/>
              <a:rect l="l" t="t" r="r" b="b"/>
              <a:pathLst>
                <a:path w="6581775" h="3769995">
                  <a:moveTo>
                    <a:pt x="6581579" y="0"/>
                  </a:moveTo>
                  <a:lnTo>
                    <a:pt x="0" y="0"/>
                  </a:lnTo>
                  <a:lnTo>
                    <a:pt x="0" y="3769518"/>
                  </a:lnTo>
                  <a:lnTo>
                    <a:pt x="6581579" y="3769518"/>
                  </a:lnTo>
                  <a:lnTo>
                    <a:pt x="6581579" y="0"/>
                  </a:lnTo>
                  <a:close/>
                </a:path>
              </a:pathLst>
            </a:custGeom>
            <a:solidFill>
              <a:srgbClr val="58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19169" y="4504575"/>
            <a:ext cx="6581775" cy="376999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440690">
              <a:lnSpc>
                <a:spcPct val="100000"/>
              </a:lnSpc>
              <a:spcBef>
                <a:spcPts val="1175"/>
              </a:spcBef>
            </a:pPr>
            <a:r>
              <a:rPr sz="2150" b="1" spc="55" dirty="0">
                <a:solidFill>
                  <a:srgbClr val="FFFFFF"/>
                </a:solidFill>
                <a:latin typeface="Arial"/>
                <a:cs typeface="Arial"/>
              </a:rPr>
              <a:t>&lt;section&gt;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Arial"/>
              <a:cs typeface="Arial"/>
            </a:endParaRPr>
          </a:p>
          <a:p>
            <a:pPr marR="465455" algn="r">
              <a:lnSpc>
                <a:spcPct val="100000"/>
              </a:lnSpc>
            </a:pPr>
            <a:r>
              <a:rPr sz="2150" b="1" spc="340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2150" b="1" spc="15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15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50" b="1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50" b="1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150" b="1" spc="5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150" b="1" spc="4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150" b="1" spc="-1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150" b="1" spc="-105" dirty="0">
                <a:solidFill>
                  <a:srgbClr val="FFFFFF"/>
                </a:solidFill>
                <a:latin typeface="Arial"/>
                <a:cs typeface="Arial"/>
              </a:rPr>
              <a:t>n&gt;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75280" y="5092619"/>
            <a:ext cx="5716270" cy="2700655"/>
            <a:chOff x="3675280" y="5092619"/>
            <a:chExt cx="5716270" cy="2700655"/>
          </a:xfrm>
        </p:grpSpPr>
        <p:sp>
          <p:nvSpPr>
            <p:cNvPr id="15" name="object 15"/>
            <p:cNvSpPr/>
            <p:nvPr/>
          </p:nvSpPr>
          <p:spPr>
            <a:xfrm>
              <a:off x="3675280" y="5092619"/>
              <a:ext cx="5715846" cy="27002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07949" y="5103928"/>
              <a:ext cx="5654675" cy="2639060"/>
            </a:xfrm>
            <a:custGeom>
              <a:avLst/>
              <a:gdLst/>
              <a:ahLst/>
              <a:cxnLst/>
              <a:rect l="l" t="t" r="r" b="b"/>
              <a:pathLst>
                <a:path w="5654675" h="2639059">
                  <a:moveTo>
                    <a:pt x="5654278" y="0"/>
                  </a:moveTo>
                  <a:lnTo>
                    <a:pt x="0" y="0"/>
                  </a:lnTo>
                  <a:lnTo>
                    <a:pt x="0" y="2638663"/>
                  </a:lnTo>
                  <a:lnTo>
                    <a:pt x="5654278" y="2638663"/>
                  </a:lnTo>
                  <a:lnTo>
                    <a:pt x="5654278" y="0"/>
                  </a:lnTo>
                  <a:close/>
                </a:path>
              </a:pathLst>
            </a:custGeom>
            <a:solidFill>
              <a:srgbClr val="58AC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707950" y="5103928"/>
            <a:ext cx="5654675" cy="26390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925"/>
              </a:spcBef>
            </a:pPr>
            <a:r>
              <a:rPr sz="1900" b="1" spc="170" dirty="0">
                <a:solidFill>
                  <a:srgbClr val="FFFFFF"/>
                </a:solidFill>
                <a:latin typeface="Arial"/>
                <a:cs typeface="Arial"/>
              </a:rPr>
              <a:t>&lt;article&gt;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R="218440" algn="r">
              <a:lnSpc>
                <a:spcPct val="100000"/>
              </a:lnSpc>
              <a:spcBef>
                <a:spcPts val="1230"/>
              </a:spcBef>
            </a:pPr>
            <a:r>
              <a:rPr sz="1900" b="1" spc="-75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1900" b="1" spc="275" dirty="0">
                <a:solidFill>
                  <a:srgbClr val="FFFFFF"/>
                </a:solidFill>
                <a:latin typeface="Arial"/>
                <a:cs typeface="Arial"/>
              </a:rPr>
              <a:t>/a</a:t>
            </a:r>
            <a:r>
              <a:rPr sz="1900" b="1" spc="2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b="1" spc="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900" b="1" spc="50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900" b="1" spc="14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900" b="1" spc="1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00" b="1" spc="-65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1234" y="8477637"/>
            <a:ext cx="9108413" cy="9662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3903" y="8488956"/>
            <a:ext cx="9046845" cy="904875"/>
          </a:xfrm>
          <a:prstGeom prst="rect">
            <a:avLst/>
          </a:prstGeom>
          <a:solidFill>
            <a:srgbClr val="58ACF8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213995">
              <a:lnSpc>
                <a:spcPct val="100000"/>
              </a:lnSpc>
              <a:spcBef>
                <a:spcPts val="5"/>
              </a:spcBef>
              <a:tabLst>
                <a:tab pos="7574280" algn="l"/>
              </a:tabLst>
            </a:pPr>
            <a:r>
              <a:rPr sz="2150" b="1" spc="150" dirty="0">
                <a:solidFill>
                  <a:srgbClr val="FFFFFF"/>
                </a:solidFill>
                <a:latin typeface="Arial"/>
                <a:cs typeface="Arial"/>
              </a:rPr>
              <a:t>&lt;/footer&gt;	</a:t>
            </a:r>
            <a:r>
              <a:rPr sz="2150" b="1" spc="100" dirty="0">
                <a:solidFill>
                  <a:srgbClr val="FFFFFF"/>
                </a:solidFill>
                <a:latin typeface="Arial"/>
                <a:cs typeface="Arial"/>
              </a:rPr>
              <a:t>&lt;footer&gt;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32648" y="5800032"/>
            <a:ext cx="3096260" cy="1378585"/>
            <a:chOff x="4132648" y="5800032"/>
            <a:chExt cx="3096260" cy="1378585"/>
          </a:xfrm>
        </p:grpSpPr>
        <p:sp>
          <p:nvSpPr>
            <p:cNvPr id="21" name="object 21"/>
            <p:cNvSpPr/>
            <p:nvPr/>
          </p:nvSpPr>
          <p:spPr>
            <a:xfrm>
              <a:off x="4132648" y="5800032"/>
              <a:ext cx="3096031" cy="13783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65318" y="5811341"/>
              <a:ext cx="3034665" cy="1316990"/>
            </a:xfrm>
            <a:custGeom>
              <a:avLst/>
              <a:gdLst/>
              <a:ahLst/>
              <a:cxnLst/>
              <a:rect l="l" t="t" r="r" b="b"/>
              <a:pathLst>
                <a:path w="3034665" h="1316990">
                  <a:moveTo>
                    <a:pt x="3034462" y="0"/>
                  </a:moveTo>
                  <a:lnTo>
                    <a:pt x="0" y="0"/>
                  </a:lnTo>
                  <a:lnTo>
                    <a:pt x="0" y="1316818"/>
                  </a:lnTo>
                  <a:lnTo>
                    <a:pt x="3034462" y="1316818"/>
                  </a:lnTo>
                  <a:lnTo>
                    <a:pt x="3034462" y="0"/>
                  </a:lnTo>
                  <a:close/>
                </a:path>
              </a:pathLst>
            </a:custGeom>
            <a:solidFill>
              <a:srgbClr val="58ACF8">
                <a:alpha val="4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33745" y="6775994"/>
            <a:ext cx="116586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50" b="1" spc="165" dirty="0">
                <a:solidFill>
                  <a:srgbClr val="FFFFFF"/>
                </a:solidFill>
                <a:latin typeface="Arial"/>
                <a:cs typeface="Arial"/>
              </a:rPr>
              <a:t>&lt;/deta</a:t>
            </a:r>
            <a:r>
              <a:rPr sz="1650" b="1" spc="8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b="1" spc="125" dirty="0">
                <a:solidFill>
                  <a:srgbClr val="FFFFFF"/>
                </a:solidFill>
                <a:latin typeface="Arial"/>
                <a:cs typeface="Arial"/>
              </a:rPr>
              <a:t>ls&gt;</a:t>
            </a:r>
            <a:endParaRPr sz="16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70655" y="5765022"/>
            <a:ext cx="1050290" cy="7461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85"/>
              </a:spcBef>
            </a:pPr>
            <a:r>
              <a:rPr sz="1650" b="1" spc="165" dirty="0">
                <a:solidFill>
                  <a:srgbClr val="FFFFFF"/>
                </a:solidFill>
                <a:latin typeface="Arial"/>
                <a:cs typeface="Arial"/>
              </a:rPr>
              <a:t>&lt;detai</a:t>
            </a:r>
            <a:r>
              <a:rPr sz="1650" b="1" spc="8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50" b="1" spc="-35" dirty="0">
                <a:solidFill>
                  <a:srgbClr val="FFFFFF"/>
                </a:solidFill>
                <a:latin typeface="Arial"/>
                <a:cs typeface="Arial"/>
              </a:rPr>
              <a:t>s&gt;</a:t>
            </a:r>
            <a:endParaRPr sz="1650">
              <a:latin typeface="Arial"/>
              <a:cs typeface="Arial"/>
            </a:endParaRPr>
          </a:p>
          <a:p>
            <a:pPr marL="6985">
              <a:lnSpc>
                <a:spcPct val="100000"/>
              </a:lnSpc>
              <a:spcBef>
                <a:spcPts val="925"/>
              </a:spcBef>
            </a:pPr>
            <a:r>
              <a:rPr sz="1400" b="1" spc="-110" dirty="0">
                <a:solidFill>
                  <a:srgbClr val="FFFFFF"/>
                </a:solidFill>
                <a:latin typeface="Arial"/>
                <a:cs typeface="Arial"/>
              </a:rPr>
              <a:t>&lt;summary&gt;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5466" y="6275129"/>
            <a:ext cx="9931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60" dirty="0">
                <a:solidFill>
                  <a:srgbClr val="FFFFFF"/>
                </a:solidFill>
                <a:latin typeface="Arial"/>
                <a:cs typeface="Arial"/>
              </a:rPr>
              <a:t>&lt;/summary&gt;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2516" y="2609104"/>
            <a:ext cx="1936114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Entidades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2516" y="3562792"/>
            <a:ext cx="8144509" cy="5278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Algunos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caracteres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reservados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3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</a:t>
            </a:r>
            <a:endParaRPr sz="2150">
              <a:latin typeface="Arial Black"/>
              <a:cs typeface="Arial Black"/>
            </a:endParaRPr>
          </a:p>
          <a:p>
            <a:pPr marL="389255" marR="106680" indent="-377190">
              <a:lnSpc>
                <a:spcPct val="1497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entities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utilizan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poder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caracteres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reservados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3321050" algn="l"/>
              </a:tabLst>
            </a:pP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</a:t>
            </a:r>
            <a:r>
              <a:rPr sz="2150" spc="-1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utiliza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&amp;entityName	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&amp;#entityNumber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Ej.: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(&lt;) 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usa </a:t>
            </a:r>
            <a:r>
              <a:rPr sz="2150" b="1" spc="280" dirty="0">
                <a:solidFill>
                  <a:srgbClr val="707071"/>
                </a:solidFill>
                <a:latin typeface="Arial"/>
                <a:cs typeface="Arial"/>
              </a:rPr>
              <a:t>&amp;lt;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&amp;#60;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Ventajas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usar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entity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name: </a:t>
            </a:r>
            <a:r>
              <a:rPr sz="2150" spc="-434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fácil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4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recordar</a:t>
            </a:r>
            <a:endParaRPr sz="2150">
              <a:latin typeface="Arial Black"/>
              <a:cs typeface="Arial Black"/>
            </a:endParaRPr>
          </a:p>
          <a:p>
            <a:pPr marL="389255" marR="422909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Desventajas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usar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entity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name: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Browsers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soportar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todos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entity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names,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pero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soporte de entity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numbers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muy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bueno.</a:t>
            </a:r>
            <a:endParaRPr sz="2150">
              <a:latin typeface="Arial Black"/>
              <a:cs typeface="Arial Black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3903" y="2768083"/>
          <a:ext cx="9717405" cy="6042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2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b="1" spc="-3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Result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b="1" spc="-1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b="1" spc="-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Entity</a:t>
                      </a:r>
                      <a:r>
                        <a:rPr sz="1950" b="1" spc="-1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b="1" spc="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b="1" spc="-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Entity</a:t>
                      </a:r>
                      <a:r>
                        <a:rPr sz="1950" b="1" spc="-1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b="1" spc="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Number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1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non-breaking</a:t>
                      </a:r>
                      <a:r>
                        <a:rPr sz="1950" spc="-1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space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&amp;nbsp;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&amp;#160;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&lt;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less</a:t>
                      </a:r>
                      <a:r>
                        <a:rPr sz="1950" spc="-11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than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1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&amp;lt;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&amp;#60;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&gt;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greater</a:t>
                      </a:r>
                      <a:r>
                        <a:rPr sz="1950" spc="-1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than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1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&amp;gt;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&amp;#62;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ampersand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&amp;amp;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&amp;#38;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"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1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double </a:t>
                      </a:r>
                      <a:r>
                        <a:rPr sz="1950" spc="-1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quotation</a:t>
                      </a:r>
                      <a:r>
                        <a:rPr sz="1950" spc="-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mark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1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&amp;quot;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&amp;#34;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'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single </a:t>
                      </a:r>
                      <a:r>
                        <a:rPr sz="1950" spc="-1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quotation</a:t>
                      </a:r>
                      <a:r>
                        <a:rPr sz="1950" spc="3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mark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&amp;apos;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&amp;#39;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29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á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small </a:t>
                      </a: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letter </a:t>
                      </a:r>
                      <a:r>
                        <a:rPr sz="1950" spc="-2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 </a:t>
                      </a:r>
                      <a:r>
                        <a:rPr sz="19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with</a:t>
                      </a:r>
                      <a:r>
                        <a:rPr sz="1950" spc="-4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accent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&amp;aacute;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&amp;#225;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é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small </a:t>
                      </a: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letter </a:t>
                      </a:r>
                      <a:r>
                        <a:rPr sz="19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 </a:t>
                      </a:r>
                      <a:r>
                        <a:rPr sz="19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with</a:t>
                      </a:r>
                      <a:r>
                        <a:rPr sz="1950" spc="-48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accent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&amp;eacute;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&amp;#233;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í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small </a:t>
                      </a: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letter </a:t>
                      </a:r>
                      <a:r>
                        <a:rPr sz="1950" spc="-1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 </a:t>
                      </a:r>
                      <a:r>
                        <a:rPr sz="19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with</a:t>
                      </a:r>
                      <a:r>
                        <a:rPr sz="1950" spc="-1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accent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&amp;iacute;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&amp;#237;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ó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small </a:t>
                      </a: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letter </a:t>
                      </a:r>
                      <a:r>
                        <a:rPr sz="1950" spc="-1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o </a:t>
                      </a:r>
                      <a:r>
                        <a:rPr sz="19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with</a:t>
                      </a:r>
                      <a:r>
                        <a:rPr sz="1950" spc="-2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accent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&amp;oacute;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&amp;#243;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ú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small </a:t>
                      </a: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letter </a:t>
                      </a:r>
                      <a:r>
                        <a:rPr sz="1950" spc="-1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u </a:t>
                      </a:r>
                      <a:r>
                        <a:rPr sz="19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with</a:t>
                      </a:r>
                      <a:r>
                        <a:rPr sz="1950" spc="-1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accent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&amp;uacute;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&amp;#250;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ñ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1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</a:t>
                      </a:r>
                      <a:r>
                        <a:rPr sz="1950" spc="-11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1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tilde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1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&amp;ntilde;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&amp;#241;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©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copyright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&amp;copy;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&amp;#169;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208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®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registered</a:t>
                      </a:r>
                      <a:r>
                        <a:rPr sz="1950" spc="-1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9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trademark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1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&amp;red;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9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&amp;#174;</a:t>
                      </a:r>
                      <a:endParaRPr sz="1950">
                        <a:latin typeface="Arial Black"/>
                        <a:cs typeface="Arial Black"/>
                      </a:endParaRPr>
                    </a:p>
                  </a:txBody>
                  <a:tcPr marL="0" marR="0" marT="74930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2516" y="626086"/>
            <a:ext cx="23736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Formularios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2516" y="1580340"/>
            <a:ext cx="7981315" cy="9237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  <a:tab pos="1433830" algn="l"/>
              </a:tabLst>
            </a:pP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&lt;form&gt;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formulario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recolectar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información.</a:t>
            </a:r>
            <a:endParaRPr sz="2150">
              <a:latin typeface="Arial Black"/>
              <a:cs typeface="Arial Black"/>
            </a:endParaRPr>
          </a:p>
          <a:p>
            <a:pPr marL="389255" marR="16891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&lt;input&gt;	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depende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atributo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type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determinar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cómo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muestra: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766445" lvl="1" indent="-377825">
              <a:lnSpc>
                <a:spcPct val="100000"/>
              </a:lnSpc>
              <a:buFont typeface="Arial"/>
              <a:buChar char="•"/>
              <a:tabLst>
                <a:tab pos="766445" algn="l"/>
                <a:tab pos="767080" algn="l"/>
              </a:tabLst>
            </a:pP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text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especifica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input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text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sola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línea</a:t>
            </a:r>
            <a:endParaRPr sz="215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766445" lvl="1" indent="-37782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66445" algn="l"/>
                <a:tab pos="767080" algn="l"/>
                <a:tab pos="2109470" algn="l"/>
              </a:tabLst>
            </a:pP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password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input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</a:t>
            </a:r>
            <a:r>
              <a:rPr sz="2150" spc="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password</a:t>
            </a:r>
            <a:endParaRPr sz="2150">
              <a:latin typeface="Arial Black"/>
              <a:cs typeface="Arial Black"/>
            </a:endParaRPr>
          </a:p>
          <a:p>
            <a:pPr marL="389255" marR="217804" lvl="1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766445" algn="l"/>
                <a:tab pos="767080" algn="l"/>
                <a:tab pos="1661160" algn="l"/>
              </a:tabLst>
            </a:pP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radio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radio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button.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Aquellos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radio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buttons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 mismo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name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trabajan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conjunto</a:t>
            </a:r>
            <a:endParaRPr sz="215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766445" lvl="1" indent="-377825">
              <a:lnSpc>
                <a:spcPct val="100000"/>
              </a:lnSpc>
              <a:buFont typeface="Arial"/>
              <a:buChar char="•"/>
              <a:tabLst>
                <a:tab pos="766445" algn="l"/>
                <a:tab pos="767080" algn="l"/>
                <a:tab pos="2109470" algn="l"/>
              </a:tabLst>
            </a:pP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checkbox	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elegir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cero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opciones</a:t>
            </a:r>
            <a:endParaRPr sz="215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1732914" algn="l"/>
              </a:tabLst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&lt;select&gt;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drop-down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list.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varios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&lt;option&gt;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2030730" algn="l"/>
              </a:tabLst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&lt;textarea&gt;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input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</a:t>
            </a:r>
            <a:r>
              <a:rPr sz="2150" spc="2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multilínea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732914" algn="l"/>
              </a:tabLst>
            </a:pP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&lt;submit&gt;	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envía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inputs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form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form-handler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&lt;reset&gt;	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restablece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inputs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229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form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732914" algn="l"/>
              </a:tabLst>
            </a:pP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&lt;button&gt;	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botón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genérico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cual 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añadir</a:t>
            </a:r>
            <a:r>
              <a:rPr sz="2150" spc="-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acción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630945"/>
            <a:ext cx="9729127" cy="8046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2513" y="0"/>
              <a:ext cx="5558155" cy="11308715"/>
            </a:xfrm>
            <a:custGeom>
              <a:avLst/>
              <a:gdLst/>
              <a:ahLst/>
              <a:cxnLst/>
              <a:rect l="l" t="t" r="r" b="b"/>
              <a:pathLst>
                <a:path w="5558155" h="11308715">
                  <a:moveTo>
                    <a:pt x="0" y="11308551"/>
                  </a:moveTo>
                  <a:lnTo>
                    <a:pt x="5557527" y="11308551"/>
                  </a:lnTo>
                  <a:lnTo>
                    <a:pt x="5557527" y="0"/>
                  </a:lnTo>
                  <a:lnTo>
                    <a:pt x="0" y="0"/>
                  </a:lnTo>
                  <a:lnTo>
                    <a:pt x="0" y="11308551"/>
                  </a:lnTo>
                  <a:close/>
                </a:path>
              </a:pathLst>
            </a:custGeom>
            <a:solidFill>
              <a:srgbClr val="212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0104099" cy="11308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0040" y="0"/>
              <a:ext cx="14544675" cy="11308715"/>
            </a:xfrm>
            <a:custGeom>
              <a:avLst/>
              <a:gdLst/>
              <a:ahLst/>
              <a:cxnLst/>
              <a:rect l="l" t="t" r="r" b="b"/>
              <a:pathLst>
                <a:path w="14544675" h="11308715">
                  <a:moveTo>
                    <a:pt x="1454405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4544059" y="11308556"/>
                  </a:lnTo>
                  <a:lnTo>
                    <a:pt x="14544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41107" y="3499234"/>
            <a:ext cx="705040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750" b="0" dirty="0">
                <a:solidFill>
                  <a:srgbClr val="515252"/>
                </a:solidFill>
                <a:latin typeface="Carlito"/>
                <a:cs typeface="Carlito"/>
              </a:rPr>
              <a:t>ECMAScript </a:t>
            </a:r>
            <a:r>
              <a:rPr sz="5750" b="0" spc="5" dirty="0">
                <a:solidFill>
                  <a:srgbClr val="515252"/>
                </a:solidFill>
                <a:latin typeface="Carlito"/>
                <a:cs typeface="Carlito"/>
              </a:rPr>
              <a:t>-</a:t>
            </a:r>
            <a:r>
              <a:rPr sz="5750" b="0" spc="25" dirty="0">
                <a:solidFill>
                  <a:srgbClr val="515252"/>
                </a:solidFill>
                <a:latin typeface="Carlito"/>
                <a:cs typeface="Carlito"/>
              </a:rPr>
              <a:t> </a:t>
            </a:r>
            <a:r>
              <a:rPr sz="5750" b="0" spc="5" dirty="0">
                <a:solidFill>
                  <a:srgbClr val="515252"/>
                </a:solidFill>
                <a:latin typeface="Carlito"/>
                <a:cs typeface="Carlito"/>
              </a:rPr>
              <a:t>JavaScript</a:t>
            </a:r>
            <a:endParaRPr sz="57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0060" y="5704450"/>
            <a:ext cx="11936730" cy="1986914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  <a:tabLst>
                <a:tab pos="134810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	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lenguaje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programación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Web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inventado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1995.</a:t>
            </a:r>
            <a:endParaRPr sz="21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ECMAScript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nombre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oficial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lenguaje.</a:t>
            </a:r>
            <a:endParaRPr sz="21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ECMA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(</a:t>
            </a:r>
            <a:r>
              <a:rPr sz="2150" b="1" i="1" spc="-10" dirty="0">
                <a:solidFill>
                  <a:srgbClr val="707071"/>
                </a:solidFill>
                <a:latin typeface="Trebuchet MS"/>
                <a:cs typeface="Trebuchet MS"/>
              </a:rPr>
              <a:t>European </a:t>
            </a:r>
            <a:r>
              <a:rPr sz="2150" b="1" i="1" spc="-5" dirty="0">
                <a:solidFill>
                  <a:srgbClr val="707071"/>
                </a:solidFill>
                <a:latin typeface="Trebuchet MS"/>
                <a:cs typeface="Trebuchet MS"/>
              </a:rPr>
              <a:t>Computer </a:t>
            </a:r>
            <a:r>
              <a:rPr sz="2150" b="1" i="1" spc="-30" dirty="0">
                <a:solidFill>
                  <a:srgbClr val="707071"/>
                </a:solidFill>
                <a:latin typeface="Trebuchet MS"/>
                <a:cs typeface="Trebuchet MS"/>
              </a:rPr>
              <a:t>Manufacturer’s </a:t>
            </a:r>
            <a:r>
              <a:rPr sz="2150" b="1" i="1" spc="-5" dirty="0">
                <a:solidFill>
                  <a:srgbClr val="707071"/>
                </a:solidFill>
                <a:latin typeface="Trebuchet MS"/>
                <a:cs typeface="Trebuchet MS"/>
              </a:rPr>
              <a:t>Association</a:t>
            </a:r>
            <a:r>
              <a:rPr sz="2150" b="1" spc="-5" dirty="0">
                <a:solidFill>
                  <a:srgbClr val="707071"/>
                </a:solidFill>
                <a:latin typeface="Arial"/>
                <a:cs typeface="Arial"/>
              </a:rPr>
              <a:t>)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estándar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i="1" spc="-15" dirty="0">
                <a:solidFill>
                  <a:srgbClr val="707071"/>
                </a:solidFill>
                <a:latin typeface="Arial"/>
                <a:cs typeface="Arial"/>
              </a:rPr>
              <a:t>scripting</a:t>
            </a:r>
            <a:r>
              <a:rPr sz="2150" i="1" spc="13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i="1" spc="-50" dirty="0">
                <a:solidFill>
                  <a:srgbClr val="707071"/>
                </a:solidFill>
                <a:latin typeface="Arial"/>
                <a:cs typeface="Arial"/>
              </a:rPr>
              <a:t>languages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partir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2015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ECMAScript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según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año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(Ej.: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ECMAScript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2015)</a:t>
            </a:r>
            <a:endParaRPr sz="21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2715405"/>
            <a:ext cx="7571105" cy="153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900"/>
              </a:lnSpc>
              <a:spcBef>
                <a:spcPts val="100"/>
              </a:spcBef>
            </a:pPr>
            <a:r>
              <a:rPr spc="-85" dirty="0"/>
              <a:t>ECMAScript </a:t>
            </a:r>
            <a:r>
              <a:rPr spc="-225" dirty="0"/>
              <a:t>es </a:t>
            </a:r>
            <a:r>
              <a:rPr spc="-20" dirty="0"/>
              <a:t>el </a:t>
            </a:r>
            <a:r>
              <a:rPr spc="-25" dirty="0"/>
              <a:t>lenguaje </a:t>
            </a:r>
            <a:r>
              <a:rPr spc="-20" dirty="0"/>
              <a:t>de </a:t>
            </a:r>
            <a:r>
              <a:rPr spc="-45" dirty="0"/>
              <a:t>scripting  </a:t>
            </a:r>
            <a:r>
              <a:rPr spc="-25" dirty="0"/>
              <a:t>para </a:t>
            </a:r>
            <a:r>
              <a:rPr spc="-75" dirty="0"/>
              <a:t>páginas</a:t>
            </a:r>
            <a:r>
              <a:rPr spc="15" dirty="0"/>
              <a:t> </a:t>
            </a:r>
            <a:r>
              <a:rPr spc="35" dirty="0"/>
              <a:t>Web.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4674549"/>
            <a:ext cx="7872730" cy="3809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Trabaja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del lado del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cliente 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i="1" spc="-55" dirty="0">
                <a:solidFill>
                  <a:srgbClr val="707071"/>
                </a:solidFill>
                <a:latin typeface="Arial"/>
                <a:cs typeface="Arial"/>
              </a:rPr>
              <a:t>client-side)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decir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browser.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cambiar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cambiar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atributos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cambiar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estilos</a:t>
            </a:r>
            <a:r>
              <a:rPr sz="2150" spc="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CSS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síntesis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cambiar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cosa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DOM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spc="10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b="1" i="1" spc="10" dirty="0">
                <a:solidFill>
                  <a:srgbClr val="707071"/>
                </a:solidFill>
                <a:latin typeface="Trebuchet MS"/>
                <a:cs typeface="Trebuchet MS"/>
              </a:rPr>
              <a:t>Document </a:t>
            </a:r>
            <a:r>
              <a:rPr sz="2150" b="1" i="1" spc="-75" dirty="0">
                <a:solidFill>
                  <a:srgbClr val="707071"/>
                </a:solidFill>
                <a:latin typeface="Trebuchet MS"/>
                <a:cs typeface="Trebuchet MS"/>
              </a:rPr>
              <a:t>Object</a:t>
            </a:r>
            <a:r>
              <a:rPr sz="2150" b="1" i="1" spc="-155" dirty="0">
                <a:solidFill>
                  <a:srgbClr val="707071"/>
                </a:solidFill>
                <a:latin typeface="Trebuchet MS"/>
                <a:cs typeface="Trebuchet MS"/>
              </a:rPr>
              <a:t> </a:t>
            </a:r>
            <a:r>
              <a:rPr sz="2150" b="1" i="1" spc="-15" dirty="0">
                <a:solidFill>
                  <a:srgbClr val="707071"/>
                </a:solidFill>
                <a:latin typeface="Trebuchet MS"/>
                <a:cs typeface="Trebuchet MS"/>
              </a:rPr>
              <a:t>Model</a:t>
            </a:r>
            <a:r>
              <a:rPr sz="2150" spc="-15" dirty="0">
                <a:solidFill>
                  <a:srgbClr val="707071"/>
                </a:solidFill>
                <a:latin typeface="Arial Black"/>
                <a:cs typeface="Arial Black"/>
              </a:rPr>
              <a:t>)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6296" y="4319210"/>
            <a:ext cx="5511165" cy="2538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1905">
              <a:lnSpc>
                <a:spcPct val="100000"/>
              </a:lnSpc>
              <a:spcBef>
                <a:spcPts val="90"/>
              </a:spcBef>
              <a:tabLst>
                <a:tab pos="4566920" algn="l"/>
              </a:tabLst>
            </a:pPr>
            <a:r>
              <a:rPr sz="8250" spc="-5" dirty="0">
                <a:solidFill>
                  <a:srgbClr val="515252"/>
                </a:solidFill>
                <a:latin typeface="Carlito"/>
                <a:cs typeface="Carlito"/>
              </a:rPr>
              <a:t>Qué	es  </a:t>
            </a:r>
            <a:r>
              <a:rPr sz="8250" spc="-10" dirty="0">
                <a:solidFill>
                  <a:srgbClr val="515252"/>
                </a:solidFill>
                <a:latin typeface="Carlito"/>
                <a:cs typeface="Carlito"/>
              </a:rPr>
              <a:t>ECMAScript?</a:t>
            </a:r>
            <a:endParaRPr sz="8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9751" y="4759645"/>
            <a:ext cx="3784596" cy="3784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81719" y="2852657"/>
            <a:ext cx="3853179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Comisiones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datos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2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contacto</a:t>
            </a:r>
            <a:endParaRPr sz="215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91848" y="1775517"/>
            <a:ext cx="2037080" cy="678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b="0" spc="15" dirty="0">
                <a:solidFill>
                  <a:srgbClr val="515252"/>
                </a:solidFill>
                <a:latin typeface="Carlito"/>
                <a:cs typeface="Carlito"/>
              </a:rPr>
              <a:t>Nosotros</a:t>
            </a:r>
            <a:endParaRPr sz="42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3204" y="9129136"/>
            <a:ext cx="2198370" cy="744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5090">
              <a:lnSpc>
                <a:spcPct val="131000"/>
              </a:lnSpc>
              <a:spcBef>
                <a:spcPts val="95"/>
              </a:spcBef>
            </a:pPr>
            <a:r>
              <a:rPr sz="1800" spc="-195" dirty="0">
                <a:solidFill>
                  <a:srgbClr val="707071"/>
                </a:solidFill>
                <a:latin typeface="Arial Black"/>
                <a:cs typeface="Arial Black"/>
              </a:rPr>
              <a:t>Prof. </a:t>
            </a:r>
            <a:r>
              <a:rPr sz="1800" spc="-300" dirty="0">
                <a:solidFill>
                  <a:srgbClr val="707071"/>
                </a:solidFill>
                <a:latin typeface="Arial Black"/>
                <a:cs typeface="Arial Black"/>
              </a:rPr>
              <a:t>Juan </a:t>
            </a:r>
            <a:r>
              <a:rPr sz="1800" spc="-325" dirty="0">
                <a:solidFill>
                  <a:srgbClr val="707071"/>
                </a:solidFill>
                <a:latin typeface="Arial Black"/>
                <a:cs typeface="Arial Black"/>
              </a:rPr>
              <a:t>José </a:t>
            </a:r>
            <a:r>
              <a:rPr sz="1800" spc="-220" dirty="0">
                <a:solidFill>
                  <a:srgbClr val="707071"/>
                </a:solidFill>
                <a:latin typeface="Arial Black"/>
                <a:cs typeface="Arial Black"/>
              </a:rPr>
              <a:t>Azar  </a:t>
            </a:r>
            <a:r>
              <a:rPr sz="1800" spc="-225" dirty="0">
                <a:solidFill>
                  <a:srgbClr val="707071"/>
                </a:solidFill>
                <a:latin typeface="Arial Black"/>
                <a:cs typeface="Arial Black"/>
                <a:hlinkClick r:id="rId3"/>
              </a:rPr>
              <a:t>juan</a:t>
            </a:r>
            <a:r>
              <a:rPr sz="1800" spc="-120" dirty="0">
                <a:solidFill>
                  <a:srgbClr val="707071"/>
                </a:solidFill>
                <a:latin typeface="Arial Black"/>
                <a:cs typeface="Arial Black"/>
                <a:hlinkClick r:id="rId3"/>
              </a:rPr>
              <a:t>.</a:t>
            </a:r>
            <a:r>
              <a:rPr sz="1800" spc="-110" dirty="0">
                <a:solidFill>
                  <a:srgbClr val="707071"/>
                </a:solidFill>
                <a:latin typeface="Arial Black"/>
                <a:cs typeface="Arial Black"/>
                <a:hlinkClick r:id="rId3"/>
              </a:rPr>
              <a:t>azar@</a:t>
            </a:r>
            <a:r>
              <a:rPr sz="1800" spc="-114" dirty="0">
                <a:solidFill>
                  <a:srgbClr val="707071"/>
                </a:solidFill>
                <a:latin typeface="Arial Black"/>
                <a:cs typeface="Arial Black"/>
                <a:hlinkClick r:id="rId3"/>
              </a:rPr>
              <a:t>g</a:t>
            </a:r>
            <a:r>
              <a:rPr sz="1800" spc="-290" dirty="0">
                <a:solidFill>
                  <a:srgbClr val="707071"/>
                </a:solidFill>
                <a:latin typeface="Arial Black"/>
                <a:cs typeface="Arial Black"/>
                <a:hlinkClick r:id="rId3"/>
              </a:rPr>
              <a:t>ma</a:t>
            </a:r>
            <a:r>
              <a:rPr sz="1800" spc="-110" dirty="0">
                <a:solidFill>
                  <a:srgbClr val="707071"/>
                </a:solidFill>
                <a:latin typeface="Arial Black"/>
                <a:cs typeface="Arial Black"/>
                <a:hlinkClick r:id="rId3"/>
              </a:rPr>
              <a:t>i</a:t>
            </a:r>
            <a:r>
              <a:rPr sz="1800" spc="-229" dirty="0">
                <a:solidFill>
                  <a:srgbClr val="707071"/>
                </a:solidFill>
                <a:latin typeface="Arial Black"/>
                <a:cs typeface="Arial Black"/>
                <a:hlinkClick r:id="rId3"/>
              </a:rPr>
              <a:t>l.com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2513" y="0"/>
              <a:ext cx="5558155" cy="11308715"/>
            </a:xfrm>
            <a:custGeom>
              <a:avLst/>
              <a:gdLst/>
              <a:ahLst/>
              <a:cxnLst/>
              <a:rect l="l" t="t" r="r" b="b"/>
              <a:pathLst>
                <a:path w="5558155" h="11308715">
                  <a:moveTo>
                    <a:pt x="0" y="11308551"/>
                  </a:moveTo>
                  <a:lnTo>
                    <a:pt x="5557527" y="11308551"/>
                  </a:lnTo>
                  <a:lnTo>
                    <a:pt x="5557527" y="0"/>
                  </a:lnTo>
                  <a:lnTo>
                    <a:pt x="0" y="0"/>
                  </a:lnTo>
                  <a:lnTo>
                    <a:pt x="0" y="11308551"/>
                  </a:lnTo>
                  <a:close/>
                </a:path>
              </a:pathLst>
            </a:custGeom>
            <a:solidFill>
              <a:srgbClr val="212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0104099" cy="11308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0040" y="0"/>
              <a:ext cx="14544675" cy="11308715"/>
            </a:xfrm>
            <a:custGeom>
              <a:avLst/>
              <a:gdLst/>
              <a:ahLst/>
              <a:cxnLst/>
              <a:rect l="l" t="t" r="r" b="b"/>
              <a:pathLst>
                <a:path w="14544675" h="11308715">
                  <a:moveTo>
                    <a:pt x="1454405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4544059" y="11308556"/>
                  </a:lnTo>
                  <a:lnTo>
                    <a:pt x="14544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41107" y="3499234"/>
            <a:ext cx="548894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750" b="0" dirty="0">
                <a:solidFill>
                  <a:srgbClr val="515252"/>
                </a:solidFill>
                <a:latin typeface="Carlito"/>
                <a:cs typeface="Carlito"/>
              </a:rPr>
              <a:t>ECMAScript</a:t>
            </a:r>
            <a:r>
              <a:rPr sz="5750" b="0" spc="-25" dirty="0">
                <a:solidFill>
                  <a:srgbClr val="515252"/>
                </a:solidFill>
                <a:latin typeface="Carlito"/>
                <a:cs typeface="Carlito"/>
              </a:rPr>
              <a:t> </a:t>
            </a:r>
            <a:r>
              <a:rPr sz="5750" b="0" spc="5" dirty="0">
                <a:solidFill>
                  <a:srgbClr val="515252"/>
                </a:solidFill>
                <a:latin typeface="Carlito"/>
                <a:cs typeface="Carlito"/>
              </a:rPr>
              <a:t>Basics</a:t>
            </a:r>
            <a:endParaRPr sz="57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0060" y="6195466"/>
            <a:ext cx="8686165" cy="100584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Actualmente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ECMAScript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encuentra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la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versión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2018.</a:t>
            </a:r>
            <a:endParaRPr sz="21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Veremos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versiones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principales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sus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diferencias y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sintaxis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básica</a:t>
            </a:r>
            <a:endParaRPr sz="21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2454" y="874414"/>
            <a:ext cx="8189595" cy="870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02460">
              <a:lnSpc>
                <a:spcPct val="149900"/>
              </a:lnSpc>
              <a:spcBef>
                <a:spcPts val="100"/>
              </a:spcBef>
            </a:pPr>
            <a:r>
              <a:rPr sz="3300" b="1" spc="-85" dirty="0">
                <a:solidFill>
                  <a:srgbClr val="707071"/>
                </a:solidFill>
                <a:latin typeface="Arial"/>
                <a:cs typeface="Arial"/>
              </a:rPr>
              <a:t>ECMAScript </a:t>
            </a:r>
            <a:r>
              <a:rPr sz="3300" b="1" spc="-65" dirty="0">
                <a:solidFill>
                  <a:srgbClr val="707071"/>
                </a:solidFill>
                <a:latin typeface="Arial"/>
                <a:cs typeface="Arial"/>
              </a:rPr>
              <a:t>y </a:t>
            </a:r>
            <a:r>
              <a:rPr sz="3300" b="1" spc="-265" dirty="0">
                <a:solidFill>
                  <a:srgbClr val="707071"/>
                </a:solidFill>
                <a:latin typeface="Arial"/>
                <a:cs typeface="Arial"/>
              </a:rPr>
              <a:t>sus </a:t>
            </a:r>
            <a:r>
              <a:rPr sz="3300" b="1" spc="-100" dirty="0">
                <a:solidFill>
                  <a:srgbClr val="707071"/>
                </a:solidFill>
                <a:latin typeface="Arial"/>
                <a:cs typeface="Arial"/>
              </a:rPr>
              <a:t>versiones </a:t>
            </a:r>
            <a:r>
              <a:rPr sz="3300" b="1" spc="-130" dirty="0">
                <a:solidFill>
                  <a:srgbClr val="707071"/>
                </a:solidFill>
                <a:latin typeface="Arial"/>
                <a:cs typeface="Arial"/>
              </a:rPr>
              <a:t>mas  </a:t>
            </a:r>
            <a:r>
              <a:rPr sz="3300" b="1" spc="-45" dirty="0">
                <a:solidFill>
                  <a:srgbClr val="707071"/>
                </a:solidFill>
                <a:latin typeface="Arial"/>
                <a:cs typeface="Arial"/>
              </a:rPr>
              <a:t>relevantes</a:t>
            </a:r>
            <a:endParaRPr sz="3300">
              <a:latin typeface="Arial"/>
              <a:cs typeface="Arial"/>
            </a:endParaRPr>
          </a:p>
          <a:p>
            <a:pPr marL="389255" marR="76200" indent="-377190">
              <a:lnSpc>
                <a:spcPct val="149600"/>
              </a:lnSpc>
              <a:spcBef>
                <a:spcPts val="2275"/>
              </a:spcBef>
              <a:buFont typeface="Arial"/>
              <a:buChar char="•"/>
              <a:tabLst>
                <a:tab pos="389255" algn="l"/>
                <a:tab pos="389890" algn="l"/>
                <a:tab pos="5927090" algn="l"/>
                <a:tab pos="6758940" algn="l"/>
              </a:tabLst>
            </a:pP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JavaScript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ES5(2009)</a:t>
            </a:r>
            <a:r>
              <a:rPr sz="2150" spc="-45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Soporte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para,</a:t>
            </a:r>
            <a:r>
              <a:rPr sz="2150" spc="-1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00" dirty="0">
                <a:solidFill>
                  <a:srgbClr val="707071"/>
                </a:solidFill>
                <a:latin typeface="Arial"/>
                <a:cs typeface="Arial"/>
              </a:rPr>
              <a:t>strict	</a:t>
            </a:r>
            <a:r>
              <a:rPr sz="2150" b="1" spc="-260" dirty="0">
                <a:solidFill>
                  <a:srgbClr val="707071"/>
                </a:solidFill>
                <a:latin typeface="Arial"/>
                <a:cs typeface="Arial"/>
              </a:rPr>
              <a:t>mode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b="1" spc="-290" dirty="0">
                <a:solidFill>
                  <a:srgbClr val="707071"/>
                </a:solidFill>
                <a:latin typeface="Arial"/>
                <a:cs typeface="Arial"/>
              </a:rPr>
              <a:t>JSON 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support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225" dirty="0">
                <a:solidFill>
                  <a:srgbClr val="707071"/>
                </a:solidFill>
                <a:latin typeface="Arial"/>
                <a:cs typeface="Arial"/>
              </a:rPr>
              <a:t>String.trim()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Aray.isArray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(</a:t>
            </a:r>
            <a:r>
              <a:rPr sz="2150" b="1" spc="455" dirty="0">
                <a:solidFill>
                  <a:srgbClr val="707071"/>
                </a:solidFill>
                <a:latin typeface="Arial"/>
                <a:cs typeface="Arial"/>
              </a:rPr>
              <a:t>)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Ar</a:t>
            </a:r>
            <a:r>
              <a:rPr sz="2150" b="1" spc="135" dirty="0">
                <a:solidFill>
                  <a:srgbClr val="707071"/>
                </a:solidFill>
                <a:latin typeface="Arial"/>
                <a:cs typeface="Arial"/>
              </a:rPr>
              <a:t>r</a:t>
            </a:r>
            <a:r>
              <a:rPr sz="2150" b="1" spc="180" dirty="0">
                <a:solidFill>
                  <a:srgbClr val="707071"/>
                </a:solidFill>
                <a:latin typeface="Arial"/>
                <a:cs typeface="Arial"/>
              </a:rPr>
              <a:t>a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y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475" dirty="0">
                <a:solidFill>
                  <a:srgbClr val="707071"/>
                </a:solidFill>
                <a:latin typeface="Arial"/>
                <a:cs typeface="Arial"/>
              </a:rPr>
              <a:t>i</a:t>
            </a:r>
            <a:r>
              <a:rPr sz="2150" b="1" spc="560" dirty="0">
                <a:solidFill>
                  <a:srgbClr val="707071"/>
                </a:solidFill>
                <a:latin typeface="Arial"/>
                <a:cs typeface="Arial"/>
              </a:rPr>
              <a:t>t</a:t>
            </a:r>
            <a:r>
              <a:rPr sz="2150" b="1" spc="190" dirty="0">
                <a:solidFill>
                  <a:srgbClr val="707071"/>
                </a:solidFill>
                <a:latin typeface="Arial"/>
                <a:cs typeface="Arial"/>
              </a:rPr>
              <a:t>e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r</a:t>
            </a:r>
            <a:r>
              <a:rPr sz="2150" b="1" spc="280" dirty="0">
                <a:solidFill>
                  <a:srgbClr val="707071"/>
                </a:solidFill>
                <a:latin typeface="Arial"/>
                <a:cs typeface="Arial"/>
              </a:rPr>
              <a:t>a</a:t>
            </a:r>
            <a:r>
              <a:rPr sz="2150" b="1" spc="155" dirty="0">
                <a:solidFill>
                  <a:srgbClr val="707071"/>
                </a:solidFill>
                <a:latin typeface="Arial"/>
                <a:cs typeface="Arial"/>
              </a:rPr>
              <a:t>t</a:t>
            </a: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i</a:t>
            </a:r>
            <a:r>
              <a:rPr sz="2150" b="1" spc="295" dirty="0">
                <a:solidFill>
                  <a:srgbClr val="707071"/>
                </a:solidFill>
                <a:latin typeface="Arial"/>
                <a:cs typeface="Arial"/>
              </a:rPr>
              <a:t>o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n  </a:t>
            </a:r>
            <a:r>
              <a:rPr sz="2150" b="1" spc="-105" dirty="0">
                <a:solidFill>
                  <a:srgbClr val="707071"/>
                </a:solidFill>
                <a:latin typeface="Arial"/>
                <a:cs typeface="Arial"/>
              </a:rPr>
              <a:t>methods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07071"/>
              </a:buClr>
              <a:buFont typeface="Arial"/>
              <a:buChar char="•"/>
            </a:pPr>
            <a:endParaRPr sz="1700">
              <a:latin typeface="Arial"/>
              <a:cs typeface="Arial"/>
            </a:endParaRPr>
          </a:p>
          <a:p>
            <a:pPr marL="389255" marR="120014" indent="-377190">
              <a:lnSpc>
                <a:spcPct val="149600"/>
              </a:lnSpc>
              <a:buFont typeface="Arial"/>
              <a:buChar char="•"/>
              <a:tabLst>
                <a:tab pos="389255" algn="l"/>
                <a:tab pos="389890" algn="l"/>
                <a:tab pos="1583690" algn="l"/>
                <a:tab pos="3075940" algn="l"/>
              </a:tabLst>
            </a:pP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JavaScript </a:t>
            </a:r>
            <a:r>
              <a:rPr sz="2150" b="1" spc="-165" dirty="0">
                <a:solidFill>
                  <a:srgbClr val="707071"/>
                </a:solidFill>
                <a:latin typeface="Arial"/>
                <a:cs typeface="Arial"/>
              </a:rPr>
              <a:t>ES6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 </a:t>
            </a: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ECMAScript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2015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Soporte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let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const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,  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default	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parameter	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values</a:t>
            </a:r>
            <a:r>
              <a:rPr sz="2150" spc="1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b="1" spc="170" dirty="0">
                <a:solidFill>
                  <a:srgbClr val="707071"/>
                </a:solidFill>
                <a:latin typeface="Arial"/>
                <a:cs typeface="Arial"/>
              </a:rPr>
              <a:t>Array.find()</a:t>
            </a:r>
            <a:r>
              <a:rPr sz="2150" spc="170" dirty="0">
                <a:solidFill>
                  <a:srgbClr val="707071"/>
                </a:solidFill>
                <a:latin typeface="Arial Black"/>
                <a:cs typeface="Arial Black"/>
              </a:rPr>
              <a:t>,  </a:t>
            </a:r>
            <a:r>
              <a:rPr sz="2150" b="1" spc="160" dirty="0">
                <a:solidFill>
                  <a:srgbClr val="707071"/>
                </a:solidFill>
                <a:latin typeface="Arial"/>
                <a:cs typeface="Arial"/>
              </a:rPr>
              <a:t>Array.findIndex()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707071"/>
              </a:buClr>
              <a:buFont typeface="Arial"/>
              <a:buChar char="•"/>
            </a:pPr>
            <a:endParaRPr sz="1700">
              <a:latin typeface="Arial"/>
              <a:cs typeface="Arial"/>
            </a:endParaRPr>
          </a:p>
          <a:p>
            <a:pPr marL="389255" marR="5080" indent="-377190">
              <a:lnSpc>
                <a:spcPct val="149600"/>
              </a:lnSpc>
              <a:buFont typeface="Arial"/>
              <a:buChar char="•"/>
              <a:tabLst>
                <a:tab pos="389255" algn="l"/>
                <a:tab pos="389890" algn="l"/>
                <a:tab pos="6176010" algn="l"/>
                <a:tab pos="7519034" algn="l"/>
              </a:tabLst>
            </a:pPr>
            <a:r>
              <a:rPr sz="2150" b="1" spc="-250" dirty="0">
                <a:solidFill>
                  <a:srgbClr val="707071"/>
                </a:solidFill>
                <a:latin typeface="Arial"/>
                <a:cs typeface="Arial"/>
              </a:rPr>
              <a:t>E</a:t>
            </a:r>
            <a:r>
              <a:rPr sz="2150" b="1" spc="-275" dirty="0">
                <a:solidFill>
                  <a:srgbClr val="707071"/>
                </a:solidFill>
                <a:latin typeface="Arial"/>
                <a:cs typeface="Arial"/>
              </a:rPr>
              <a:t>C</a:t>
            </a: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M</a:t>
            </a:r>
            <a:r>
              <a:rPr sz="2150" b="1" spc="105" dirty="0">
                <a:solidFill>
                  <a:srgbClr val="707071"/>
                </a:solidFill>
                <a:latin typeface="Arial"/>
                <a:cs typeface="Arial"/>
              </a:rPr>
              <a:t>A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Script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20</a:t>
            </a:r>
            <a:r>
              <a:rPr sz="2150" b="1" spc="35" dirty="0">
                <a:solidFill>
                  <a:srgbClr val="707071"/>
                </a:solidFill>
                <a:latin typeface="Arial"/>
                <a:cs typeface="Arial"/>
              </a:rPr>
              <a:t>1</a:t>
            </a: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6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: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Sopo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r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te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pa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r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exponentia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l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operato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r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395" dirty="0">
                <a:solidFill>
                  <a:srgbClr val="707071"/>
                </a:solidFill>
                <a:latin typeface="Arial"/>
                <a:cs typeface="Arial"/>
              </a:rPr>
              <a:t>(**)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,  </a:t>
            </a: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Array.prototype.includes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707071"/>
              </a:buClr>
              <a:buFont typeface="Arial"/>
              <a:buChar char="•"/>
            </a:pPr>
            <a:endParaRPr sz="1700">
              <a:latin typeface="Arial"/>
              <a:cs typeface="Arial"/>
            </a:endParaRPr>
          </a:p>
          <a:p>
            <a:pPr marL="389255" marR="78105" indent="-377190">
              <a:lnSpc>
                <a:spcPct val="149600"/>
              </a:lnSpc>
              <a:buFont typeface="Arial"/>
              <a:buChar char="•"/>
              <a:tabLst>
                <a:tab pos="389255" algn="l"/>
                <a:tab pos="389890" algn="l"/>
                <a:tab pos="2875915" algn="l"/>
                <a:tab pos="5396865" algn="l"/>
                <a:tab pos="5429250" algn="l"/>
                <a:tab pos="7204709" algn="l"/>
              </a:tabLst>
            </a:pPr>
            <a:r>
              <a:rPr sz="2150" b="1" spc="-250" dirty="0">
                <a:solidFill>
                  <a:srgbClr val="707071"/>
                </a:solidFill>
                <a:latin typeface="Arial"/>
                <a:cs typeface="Arial"/>
              </a:rPr>
              <a:t>E</a:t>
            </a:r>
            <a:r>
              <a:rPr sz="2150" b="1" spc="-275" dirty="0">
                <a:solidFill>
                  <a:srgbClr val="707071"/>
                </a:solidFill>
                <a:latin typeface="Arial"/>
                <a:cs typeface="Arial"/>
              </a:rPr>
              <a:t>C</a:t>
            </a: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M</a:t>
            </a:r>
            <a:r>
              <a:rPr sz="2150" b="1" spc="105" dirty="0">
                <a:solidFill>
                  <a:srgbClr val="707071"/>
                </a:solidFill>
                <a:latin typeface="Arial"/>
                <a:cs typeface="Arial"/>
              </a:rPr>
              <a:t>A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Script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20</a:t>
            </a:r>
            <a:r>
              <a:rPr sz="2150" b="1" spc="35" dirty="0">
                <a:solidFill>
                  <a:srgbClr val="707071"/>
                </a:solidFill>
                <a:latin typeface="Arial"/>
                <a:cs typeface="Arial"/>
              </a:rPr>
              <a:t>1</a:t>
            </a: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7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: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Sopo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r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te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pa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r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strin</a:t>
            </a:r>
            <a:r>
              <a:rPr sz="2150" b="1" spc="240" dirty="0">
                <a:solidFill>
                  <a:srgbClr val="707071"/>
                </a:solidFill>
                <a:latin typeface="Arial"/>
                <a:cs typeface="Arial"/>
              </a:rPr>
              <a:t>g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	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padding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n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e</a:t>
            </a:r>
            <a:r>
              <a:rPr sz="2150" b="1" spc="-495" dirty="0">
                <a:solidFill>
                  <a:srgbClr val="707071"/>
                </a:solidFill>
                <a:latin typeface="Arial"/>
                <a:cs typeface="Arial"/>
              </a:rPr>
              <a:t>w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-350" dirty="0">
                <a:solidFill>
                  <a:srgbClr val="707071"/>
                </a:solidFill>
                <a:latin typeface="Arial"/>
                <a:cs typeface="Arial"/>
              </a:rPr>
              <a:t>O</a:t>
            </a:r>
            <a:r>
              <a:rPr sz="2150" b="1" spc="-285" dirty="0">
                <a:solidFill>
                  <a:srgbClr val="707071"/>
                </a:solidFill>
                <a:latin typeface="Arial"/>
                <a:cs typeface="Arial"/>
              </a:rPr>
              <a:t>b</a:t>
            </a:r>
            <a:r>
              <a:rPr sz="2150" b="1" spc="185" dirty="0">
                <a:solidFill>
                  <a:srgbClr val="707071"/>
                </a:solidFill>
                <a:latin typeface="Arial"/>
                <a:cs typeface="Arial"/>
              </a:rPr>
              <a:t>j</a:t>
            </a:r>
            <a:r>
              <a:rPr sz="2150" b="1" spc="365" dirty="0">
                <a:solidFill>
                  <a:srgbClr val="707071"/>
                </a:solidFill>
                <a:latin typeface="Arial"/>
                <a:cs typeface="Arial"/>
              </a:rPr>
              <a:t>e</a:t>
            </a:r>
            <a:r>
              <a:rPr sz="2150" b="1" spc="180" dirty="0">
                <a:solidFill>
                  <a:srgbClr val="707071"/>
                </a:solidFill>
                <a:latin typeface="Arial"/>
                <a:cs typeface="Arial"/>
              </a:rPr>
              <a:t>ct  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proeprtie</a:t>
            </a:r>
            <a:r>
              <a:rPr sz="2150" spc="50" dirty="0">
                <a:solidFill>
                  <a:srgbClr val="707071"/>
                </a:solidFill>
                <a:latin typeface="Arial Black"/>
                <a:cs typeface="Arial Black"/>
              </a:rPr>
              <a:t>s,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async	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functions</a:t>
            </a:r>
            <a:r>
              <a:rPr sz="2150" spc="65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shared	</a:t>
            </a:r>
            <a:r>
              <a:rPr sz="2150" b="1" spc="-220" dirty="0">
                <a:solidFill>
                  <a:srgbClr val="707071"/>
                </a:solidFill>
                <a:latin typeface="Arial"/>
                <a:cs typeface="Arial"/>
              </a:rPr>
              <a:t>memory</a:t>
            </a:r>
            <a:endParaRPr sz="2150">
              <a:latin typeface="Arial"/>
              <a:cs typeface="Arial"/>
            </a:endParaRPr>
          </a:p>
          <a:p>
            <a:pPr marL="389255" marR="44577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1283970" algn="l"/>
              </a:tabLst>
            </a:pP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ECMAScript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2018: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Soporte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rest/spread </a:t>
            </a: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properties</a:t>
            </a:r>
            <a:r>
              <a:rPr sz="2150" spc="90" dirty="0">
                <a:solidFill>
                  <a:srgbClr val="707071"/>
                </a:solidFill>
                <a:latin typeface="Arial Black"/>
                <a:cs typeface="Arial Black"/>
              </a:rPr>
              <a:t>, 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async	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itearion</a:t>
            </a:r>
            <a:r>
              <a:rPr sz="2150" spc="15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Promise.finally()</a:t>
            </a:r>
            <a:r>
              <a:rPr sz="2150" spc="165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-5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agregados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b="1" spc="-160" dirty="0">
                <a:solidFill>
                  <a:srgbClr val="707071"/>
                </a:solidFill>
                <a:latin typeface="Arial"/>
                <a:cs typeface="Arial"/>
              </a:rPr>
              <a:t>RegExp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786" y="4319210"/>
            <a:ext cx="6142990" cy="2538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895"/>
              </a:lnSpc>
              <a:spcBef>
                <a:spcPts val="90"/>
              </a:spcBef>
            </a:pPr>
            <a:r>
              <a:rPr sz="8250" spc="-10" dirty="0">
                <a:solidFill>
                  <a:srgbClr val="515252"/>
                </a:solidFill>
                <a:latin typeface="Carlito"/>
                <a:cs typeface="Carlito"/>
              </a:rPr>
              <a:t>ECMAScriptVe</a:t>
            </a:r>
            <a:endParaRPr sz="8250">
              <a:latin typeface="Carlito"/>
              <a:cs typeface="Carlito"/>
            </a:endParaRPr>
          </a:p>
          <a:p>
            <a:pPr marL="3079750">
              <a:lnSpc>
                <a:spcPts val="9895"/>
              </a:lnSpc>
            </a:pPr>
            <a:r>
              <a:rPr sz="8250" spc="-5" dirty="0">
                <a:solidFill>
                  <a:srgbClr val="515252"/>
                </a:solidFill>
                <a:latin typeface="Carlito"/>
                <a:cs typeface="Carlito"/>
              </a:rPr>
              <a:t>rsiones</a:t>
            </a:r>
            <a:endParaRPr sz="8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83003"/>
            <a:ext cx="560832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Sintaxis </a:t>
            </a:r>
            <a:r>
              <a:rPr spc="-125" dirty="0"/>
              <a:t>básica </a:t>
            </a:r>
            <a:r>
              <a:rPr spc="-20" dirty="0"/>
              <a:t>de</a:t>
            </a:r>
            <a:r>
              <a:rPr spc="140" dirty="0"/>
              <a:t> </a:t>
            </a:r>
            <a:r>
              <a:rPr spc="-95" dirty="0"/>
              <a:t>JavaScript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037006"/>
            <a:ext cx="10017760" cy="1021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Debe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insertado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tags </a:t>
            </a:r>
            <a:r>
              <a:rPr sz="2150" b="1" spc="130" dirty="0">
                <a:solidFill>
                  <a:srgbClr val="707071"/>
                </a:solidFill>
                <a:latin typeface="Arial"/>
                <a:cs typeface="Arial"/>
              </a:rPr>
              <a:t>&lt;script&gt;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75" dirty="0">
                <a:solidFill>
                  <a:srgbClr val="707071"/>
                </a:solidFill>
                <a:latin typeface="Arial"/>
                <a:cs typeface="Arial"/>
              </a:rPr>
              <a:t>&lt;/script&gt;</a:t>
            </a:r>
            <a:endParaRPr sz="2150">
              <a:latin typeface="Arial"/>
              <a:cs typeface="Arial"/>
            </a:endParaRPr>
          </a:p>
          <a:p>
            <a:pPr marL="389255" marR="1066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funciones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llamadas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eventos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usuario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hace click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botón</a:t>
            </a:r>
            <a:endParaRPr sz="2150">
              <a:latin typeface="Arial Black"/>
              <a:cs typeface="Arial Black"/>
            </a:endParaRPr>
          </a:p>
          <a:p>
            <a:pPr marL="389255" marR="14160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scripts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ir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&lt;head&gt;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&lt;body&gt;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colocar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todos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scripts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</a:t>
            </a:r>
            <a:r>
              <a:rPr sz="2150" spc="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queramos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scripts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colocarse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archivos externos.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mejora entre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otras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cosas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páginas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carguen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más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rápido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cacheados.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Ej.:</a:t>
            </a:r>
            <a:r>
              <a:rPr sz="2150" spc="-409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myScript.js</a:t>
            </a:r>
            <a:endParaRPr sz="2150">
              <a:latin typeface="Arial"/>
              <a:cs typeface="Arial"/>
            </a:endParaRPr>
          </a:p>
          <a:p>
            <a:pPr marL="389255" marR="12382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getElememntById()</a:t>
            </a:r>
            <a:r>
              <a:rPr sz="2150" spc="5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acceder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id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manipulado.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4926965" algn="l"/>
                <a:tab pos="7385050" algn="l"/>
              </a:tabLst>
            </a:pP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comentar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línea</a:t>
            </a:r>
            <a:r>
              <a:rPr sz="2150" spc="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580" dirty="0">
                <a:solidFill>
                  <a:srgbClr val="707071"/>
                </a:solidFill>
                <a:latin typeface="Arial"/>
                <a:cs typeface="Arial"/>
              </a:rPr>
              <a:t>//	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bloque</a:t>
            </a:r>
            <a:r>
              <a:rPr sz="2150" spc="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459" dirty="0">
                <a:solidFill>
                  <a:srgbClr val="707071"/>
                </a:solidFill>
                <a:latin typeface="Arial"/>
                <a:cs typeface="Arial"/>
              </a:rPr>
              <a:t>/*	</a:t>
            </a:r>
            <a:r>
              <a:rPr sz="2150" b="1" spc="455" dirty="0">
                <a:solidFill>
                  <a:srgbClr val="707071"/>
                </a:solidFill>
                <a:latin typeface="Arial"/>
                <a:cs typeface="Arial"/>
              </a:rPr>
              <a:t>*/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variables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contener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letras,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números,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underscores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(_)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signos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dólar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$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variables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comenzar con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número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son </a:t>
            </a: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case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sensitive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434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case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sensitive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variable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tiene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valor, tendrá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</a:t>
            </a:r>
            <a:r>
              <a:rPr sz="2150" spc="-1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undefined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2030730" algn="l"/>
                <a:tab pos="2329815" algn="l"/>
              </a:tabLst>
            </a:pPr>
            <a:r>
              <a:rPr sz="2150" b="1" spc="195" dirty="0">
                <a:solidFill>
                  <a:srgbClr val="707071"/>
                </a:solidFill>
                <a:latin typeface="Arial"/>
                <a:cs typeface="Arial"/>
              </a:rPr>
              <a:t>parseInt()	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y	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parseFloat()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permiten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convertir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integer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-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265" dirty="0">
                <a:solidFill>
                  <a:srgbClr val="707071"/>
                </a:solidFill>
                <a:latin typeface="Arial"/>
                <a:cs typeface="Arial"/>
              </a:rPr>
              <a:t>float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498833"/>
            <a:ext cx="8049178" cy="10342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955542"/>
            <a:ext cx="143383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Output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746701"/>
            <a:ext cx="8133715" cy="7150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3175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  <a:tab pos="5746115" algn="l"/>
              </a:tabLst>
            </a:pP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innerHTML: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utilizando</a:t>
            </a:r>
            <a:r>
              <a:rPr sz="2150" spc="-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getElementById()	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acceder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innerHTML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acceder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su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HTML.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Esta 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tradicional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</a:t>
            </a:r>
            <a:endParaRPr sz="2150">
              <a:latin typeface="Arial Black"/>
              <a:cs typeface="Arial Black"/>
            </a:endParaRPr>
          </a:p>
          <a:p>
            <a:pPr marL="389255" marR="18986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document.write()</a:t>
            </a:r>
            <a:r>
              <a:rPr sz="2150" spc="70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usa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comúnmente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propósitos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testing.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 usamos  </a:t>
            </a: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document.write()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haya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cargado,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elimina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todo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</a:t>
            </a:r>
            <a:r>
              <a:rPr sz="2150" spc="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existente.</a:t>
            </a:r>
            <a:endParaRPr sz="2150">
              <a:latin typeface="Arial Black"/>
              <a:cs typeface="Arial Black"/>
            </a:endParaRPr>
          </a:p>
          <a:p>
            <a:pPr marL="389255" marR="4889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6019165" algn="l"/>
              </a:tabLst>
            </a:pPr>
            <a:r>
              <a:rPr sz="2150" b="1" spc="160" dirty="0">
                <a:solidFill>
                  <a:srgbClr val="707071"/>
                </a:solidFill>
                <a:latin typeface="Arial"/>
                <a:cs typeface="Arial"/>
              </a:rPr>
              <a:t>window.alert():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disparar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265" dirty="0">
                <a:solidFill>
                  <a:srgbClr val="707071"/>
                </a:solidFill>
                <a:latin typeface="Arial"/>
                <a:cs typeface="Arial"/>
              </a:rPr>
              <a:t>alert	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box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console.log():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debugging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consola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determinada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información. </a:t>
            </a:r>
            <a:r>
              <a:rPr sz="2150" spc="-434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muy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utilizado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proceso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desarrollo.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999280"/>
            <a:ext cx="8323097" cy="4946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9773" y="835964"/>
            <a:ext cx="470408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Operadores</a:t>
            </a:r>
            <a:r>
              <a:rPr spc="-50" dirty="0"/>
              <a:t> </a:t>
            </a:r>
            <a:r>
              <a:rPr spc="-25" dirty="0"/>
              <a:t>Aritméticos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90275" y="1581627"/>
          <a:ext cx="12766040" cy="3034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4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-1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Operador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244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3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Nombre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-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Ejemplo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-4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Resultado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+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3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Suma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554990" algn="l"/>
                          <a:tab pos="85407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+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2150110" algn="l"/>
                        </a:tabLst>
                      </a:pPr>
                      <a:r>
                        <a:rPr sz="2150" spc="-3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Suma</a:t>
                      </a:r>
                      <a:r>
                        <a:rPr sz="2150" spc="-1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</a:t>
                      </a:r>
                      <a:r>
                        <a:rPr sz="2150" spc="-1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3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</a:t>
                      </a:r>
                      <a:r>
                        <a:rPr sz="2150" spc="-1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3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Resta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554990" algn="l"/>
                          <a:tab pos="85407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459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-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Diferencia entre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</a:t>
                      </a:r>
                      <a:r>
                        <a:rPr sz="2150" spc="-1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Multiplicación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554990" algn="l"/>
                          <a:tab pos="85407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3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*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Producto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</a:t>
                      </a:r>
                      <a:r>
                        <a:rPr sz="2150" spc="-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/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División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554990" algn="l"/>
                          <a:tab pos="85407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5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/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Cociente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1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dividido</a:t>
                      </a:r>
                      <a:r>
                        <a:rPr sz="2150" spc="-4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1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Módulo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554990" algn="l"/>
                          <a:tab pos="85407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73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%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Resto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dividido</a:t>
                      </a:r>
                      <a:r>
                        <a:rPr sz="2150" spc="-4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509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spc="33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**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Potenciación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554990" algn="l"/>
                          <a:tab pos="100203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3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**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Resultado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elevar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la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225" spc="-352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50" spc="-2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potencia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90275" y="6668068"/>
          <a:ext cx="12765405" cy="3361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5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b="1" spc="-5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Asignación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b="1" spc="-3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Equivalente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b="1" spc="-5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Descripción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903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399415" algn="l"/>
                          <a:tab pos="69850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7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685800" algn="l"/>
                          <a:tab pos="98488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7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10083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3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La </a:t>
                      </a:r>
                      <a:r>
                        <a:rPr sz="2150" spc="-2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variable </a:t>
                      </a:r>
                      <a:r>
                        <a:rPr sz="21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la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izquierda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recibe </a:t>
                      </a:r>
                      <a:r>
                        <a:rPr sz="21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el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valor </a:t>
                      </a:r>
                      <a:r>
                        <a:rPr sz="21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la expresión </a:t>
                      </a:r>
                      <a:r>
                        <a:rPr sz="21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la  </a:t>
                      </a:r>
                      <a:r>
                        <a:rPr sz="21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derecha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399415" algn="l"/>
                          <a:tab pos="84709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+=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685800" algn="l"/>
                          <a:tab pos="984885" algn="l"/>
                          <a:tab pos="1283335" algn="l"/>
                          <a:tab pos="158051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+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570"/>
                        </a:spcBef>
                        <a:tabLst>
                          <a:tab pos="2146300" algn="l"/>
                        </a:tabLst>
                      </a:pPr>
                      <a:r>
                        <a:rPr sz="2150" spc="-3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Suma 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3225" spc="-142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50" spc="-3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</a:t>
                      </a:r>
                      <a:r>
                        <a:rPr sz="2150" spc="-13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	</a:t>
                      </a: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con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asignación </a:t>
                      </a:r>
                      <a:r>
                        <a:rPr sz="21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</a:t>
                      </a:r>
                      <a:r>
                        <a:rPr sz="2150" spc="1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399415" algn="l"/>
                          <a:tab pos="84645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19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-=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685800" algn="l"/>
                          <a:tab pos="984885" algn="l"/>
                          <a:tab pos="1282700" algn="l"/>
                          <a:tab pos="158051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459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-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3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Resta </a:t>
                      </a:r>
                      <a:r>
                        <a:rPr sz="2150" spc="-2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entre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con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asignación </a:t>
                      </a:r>
                      <a:r>
                        <a:rPr sz="21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</a:t>
                      </a:r>
                      <a:r>
                        <a:rPr sz="2150" spc="-3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399415" algn="l"/>
                          <a:tab pos="84709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13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*=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685800" algn="l"/>
                          <a:tab pos="984885" algn="l"/>
                          <a:tab pos="1283335" algn="l"/>
                          <a:tab pos="158051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3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*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Multiplicación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con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asignación </a:t>
                      </a:r>
                      <a:r>
                        <a:rPr sz="21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</a:t>
                      </a:r>
                      <a:r>
                        <a:rPr sz="2150" spc="-15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399415" algn="l"/>
                          <a:tab pos="84709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254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/=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685800" algn="l"/>
                          <a:tab pos="984885" algn="l"/>
                          <a:tab pos="1283335" algn="l"/>
                          <a:tab pos="158051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7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5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/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Cociente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dividido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con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asignación </a:t>
                      </a:r>
                      <a:r>
                        <a:rPr sz="2150" spc="-2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</a:t>
                      </a:r>
                      <a:r>
                        <a:rPr sz="2150" spc="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509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34"/>
                        </a:spcBef>
                        <a:tabLst>
                          <a:tab pos="399415" algn="l"/>
                          <a:tab pos="84709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4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%=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844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ct val="100000"/>
                        </a:lnSpc>
                        <a:spcBef>
                          <a:spcPts val="234"/>
                        </a:spcBef>
                        <a:tabLst>
                          <a:tab pos="685800" algn="l"/>
                          <a:tab pos="984885" algn="l"/>
                          <a:tab pos="1283335" algn="l"/>
                          <a:tab pos="158051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73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%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844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Resto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dividido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con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asignación </a:t>
                      </a:r>
                      <a:r>
                        <a:rPr sz="21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</a:t>
                      </a:r>
                      <a:r>
                        <a:rPr sz="2150" spc="-2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019773" y="5951893"/>
            <a:ext cx="51917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0" dirty="0">
                <a:solidFill>
                  <a:srgbClr val="707071"/>
                </a:solidFill>
                <a:latin typeface="Arial"/>
                <a:cs typeface="Arial"/>
              </a:rPr>
              <a:t>Operadores </a:t>
            </a:r>
            <a:r>
              <a:rPr sz="3300" b="1" spc="-20" dirty="0">
                <a:solidFill>
                  <a:srgbClr val="707071"/>
                </a:solidFill>
                <a:latin typeface="Arial"/>
                <a:cs typeface="Arial"/>
              </a:rPr>
              <a:t>de</a:t>
            </a:r>
            <a:r>
              <a:rPr sz="3300" b="1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3300" b="1" spc="-80" dirty="0">
                <a:solidFill>
                  <a:srgbClr val="707071"/>
                </a:solidFill>
                <a:latin typeface="Arial"/>
                <a:cs typeface="Arial"/>
              </a:rPr>
              <a:t>Asignación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2286" y="7555027"/>
            <a:ext cx="815594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0" dirty="0">
                <a:solidFill>
                  <a:srgbClr val="707071"/>
                </a:solidFill>
                <a:latin typeface="Arial"/>
                <a:cs typeface="Arial"/>
              </a:rPr>
              <a:t>Operadores </a:t>
            </a:r>
            <a:r>
              <a:rPr sz="3300" b="1" spc="-20" dirty="0">
                <a:solidFill>
                  <a:srgbClr val="707071"/>
                </a:solidFill>
                <a:latin typeface="Arial"/>
                <a:cs typeface="Arial"/>
              </a:rPr>
              <a:t>de </a:t>
            </a:r>
            <a:r>
              <a:rPr sz="3300" b="1" dirty="0">
                <a:solidFill>
                  <a:srgbClr val="707071"/>
                </a:solidFill>
                <a:latin typeface="Arial"/>
                <a:cs typeface="Arial"/>
              </a:rPr>
              <a:t>Incremento </a:t>
            </a:r>
            <a:r>
              <a:rPr sz="3300" b="1" spc="-65" dirty="0">
                <a:solidFill>
                  <a:srgbClr val="707071"/>
                </a:solidFill>
                <a:latin typeface="Arial"/>
                <a:cs typeface="Arial"/>
              </a:rPr>
              <a:t>y</a:t>
            </a:r>
            <a:r>
              <a:rPr sz="3300" b="1" spc="2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3300" b="1" spc="-15" dirty="0">
                <a:solidFill>
                  <a:srgbClr val="707071"/>
                </a:solidFill>
                <a:latin typeface="Arial"/>
                <a:cs typeface="Arial"/>
              </a:rPr>
              <a:t>Decremento</a:t>
            </a:r>
            <a:endParaRPr sz="33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92788" y="8204672"/>
          <a:ext cx="12765405" cy="2146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5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0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b="1" spc="-1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Operador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b="1" spc="3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Nombre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b="1" spc="-5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Descripción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spc="-2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++x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5969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Pre-incremento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2390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Incrementa </a:t>
                      </a:r>
                      <a:r>
                        <a:rPr sz="2150" spc="-4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x </a:t>
                      </a:r>
                      <a:r>
                        <a:rPr sz="21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 1, </a:t>
                      </a:r>
                      <a:r>
                        <a:rPr sz="2150" spc="-2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luego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4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x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2390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spc="-2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x++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5969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Post-incremento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3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x, </a:t>
                      </a:r>
                      <a:r>
                        <a:rPr sz="2150" spc="-2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luego </a:t>
                      </a:r>
                      <a:r>
                        <a:rPr sz="2150" spc="-2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incrementa </a:t>
                      </a:r>
                      <a:r>
                        <a:rPr sz="2150" spc="-4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x </a:t>
                      </a:r>
                      <a:r>
                        <a:rPr sz="21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</a:t>
                      </a:r>
                      <a:r>
                        <a:rPr sz="2150" spc="1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uno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spc="3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--x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5969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Pre-decremento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239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Decrementa </a:t>
                      </a:r>
                      <a:r>
                        <a:rPr sz="2150" spc="-4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x </a:t>
                      </a:r>
                      <a:r>
                        <a:rPr sz="21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 1, </a:t>
                      </a:r>
                      <a:r>
                        <a:rPr sz="2150" spc="-2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luego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</a:t>
                      </a:r>
                      <a:r>
                        <a:rPr sz="2150" spc="-1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4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x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2390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254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150" spc="33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x--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Post-decremento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2390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3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x, </a:t>
                      </a:r>
                      <a:r>
                        <a:rPr sz="2150" spc="-2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luego </a:t>
                      </a:r>
                      <a:r>
                        <a:rPr sz="21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decrementa </a:t>
                      </a:r>
                      <a:r>
                        <a:rPr sz="2150" spc="-4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x </a:t>
                      </a:r>
                      <a:r>
                        <a:rPr sz="21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en</a:t>
                      </a:r>
                      <a:r>
                        <a:rPr sz="2150" spc="-3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uno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2390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92788" y="1495242"/>
          <a:ext cx="12765405" cy="4969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5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91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-1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Operador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3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Nombre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-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Ejemplo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-4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Resultado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spc="-8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==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Igualdad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934085" algn="l"/>
                          <a:tab pos="138176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 </a:t>
                      </a:r>
                      <a:r>
                        <a:rPr sz="2150" spc="-3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</a:t>
                      </a:r>
                      <a:r>
                        <a:rPr sz="2150" spc="-3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903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spc="-8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===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Identidad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934085" algn="l"/>
                          <a:tab pos="153162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===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625475" marR="1758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 </a:t>
                      </a:r>
                      <a:r>
                        <a:rPr sz="2150" spc="-3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 </a:t>
                      </a:r>
                      <a:r>
                        <a:rPr sz="3225" spc="-120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,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y </a:t>
                      </a:r>
                      <a:r>
                        <a:rPr sz="2150" spc="-3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además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son 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del </a:t>
                      </a: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mismo</a:t>
                      </a:r>
                      <a:r>
                        <a:rPr sz="2150" spc="-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1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tipo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spc="24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!=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Desigualdad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934085" algn="l"/>
                          <a:tab pos="138176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2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!=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2755265" algn="l"/>
                        </a:tabLst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</a:t>
                      </a:r>
                      <a:r>
                        <a:rPr sz="2150" spc="-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</a:t>
                      </a:r>
                      <a:r>
                        <a:rPr sz="2150" spc="-1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no </a:t>
                      </a:r>
                      <a:r>
                        <a:rPr sz="2150" spc="-3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 </a:t>
                      </a:r>
                      <a:r>
                        <a:rPr sz="2150" spc="-3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</a:t>
                      </a:r>
                      <a:r>
                        <a:rPr sz="2150" spc="-1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spc="-8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&lt;&gt;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Desigualdad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934085" algn="l"/>
                          <a:tab pos="138176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&lt;&gt;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2755265" algn="l"/>
                        </a:tabLst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</a:t>
                      </a:r>
                      <a:r>
                        <a:rPr sz="2150" spc="-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</a:t>
                      </a:r>
                      <a:r>
                        <a:rPr sz="2150" spc="-1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no </a:t>
                      </a:r>
                      <a:r>
                        <a:rPr sz="2150" spc="-3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 </a:t>
                      </a:r>
                      <a:r>
                        <a:rPr sz="2150" spc="-3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</a:t>
                      </a:r>
                      <a:r>
                        <a:rPr sz="2150" spc="-1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903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spc="13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!==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1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No</a:t>
                      </a:r>
                      <a:r>
                        <a:rPr sz="2150" spc="-1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Identidad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934085" algn="l"/>
                          <a:tab pos="153162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1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!==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25475" marR="1187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no </a:t>
                      </a:r>
                      <a:r>
                        <a:rPr sz="2150" spc="-3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 </a:t>
                      </a:r>
                      <a:r>
                        <a:rPr sz="2150" spc="-3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 </a:t>
                      </a:r>
                      <a:r>
                        <a:rPr sz="3225" spc="-120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, </a:t>
                      </a:r>
                      <a:r>
                        <a:rPr sz="2150" spc="-1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o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21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no 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son 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del </a:t>
                      </a:r>
                      <a:r>
                        <a:rPr sz="2150" spc="-2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mismo</a:t>
                      </a:r>
                      <a:r>
                        <a:rPr sz="2150" spc="-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1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tipo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Mayor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934085" algn="l"/>
                          <a:tab pos="123317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&gt;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mayor </a:t>
                      </a:r>
                      <a:r>
                        <a:rPr sz="2150" spc="-2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que</a:t>
                      </a:r>
                      <a:r>
                        <a:rPr sz="2150" spc="-2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&lt;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Menor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934085" algn="l"/>
                          <a:tab pos="123317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&lt;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menor </a:t>
                      </a:r>
                      <a:r>
                        <a:rPr sz="2150" spc="-2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que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19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&gt;=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Mayor </a:t>
                      </a:r>
                      <a:r>
                        <a:rPr sz="2150" spc="-1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o</a:t>
                      </a:r>
                      <a:r>
                        <a:rPr sz="2150" spc="-5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934085" algn="l"/>
                          <a:tab pos="138176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7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&gt;=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mayor </a:t>
                      </a:r>
                      <a:r>
                        <a:rPr sz="2150" spc="-1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o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 </a:t>
                      </a:r>
                      <a:r>
                        <a:rPr sz="2150" spc="-2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que</a:t>
                      </a:r>
                      <a:r>
                        <a:rPr sz="2150" spc="-15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053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spc="-8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&lt;=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12700">
                      <a:solidFill>
                        <a:srgbClr val="0364C0"/>
                      </a:solidFill>
                      <a:prstDash val="solid"/>
                    </a:lnB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Menor </a:t>
                      </a:r>
                      <a:r>
                        <a:rPr sz="2150" spc="-1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o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lnB w="12700">
                      <a:solidFill>
                        <a:srgbClr val="0364C0"/>
                      </a:solidFill>
                      <a:prstDash val="solid"/>
                    </a:lnB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934085" algn="l"/>
                          <a:tab pos="1381760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&lt;=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12700">
                      <a:solidFill>
                        <a:srgbClr val="0364C0"/>
                      </a:solidFill>
                      <a:prstDash val="solid"/>
                    </a:lnB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3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menor </a:t>
                      </a:r>
                      <a:r>
                        <a:rPr sz="2150" spc="-1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o </a:t>
                      </a: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igual </a:t>
                      </a:r>
                      <a:r>
                        <a:rPr sz="2150" spc="-2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que</a:t>
                      </a:r>
                      <a:r>
                        <a:rPr sz="2150" spc="-1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B w="12700">
                      <a:solidFill>
                        <a:srgbClr val="0364C0"/>
                      </a:solidFill>
                      <a:prstDash val="solid"/>
                    </a:lnB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2286" y="778898"/>
            <a:ext cx="563435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Operadores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60" dirty="0"/>
              <a:t>Comparación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2495" y="3944247"/>
            <a:ext cx="440880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0" dirty="0">
                <a:solidFill>
                  <a:srgbClr val="707071"/>
                </a:solidFill>
                <a:latin typeface="Arial"/>
                <a:cs typeface="Arial"/>
              </a:rPr>
              <a:t>Operadores </a:t>
            </a:r>
            <a:r>
              <a:rPr sz="3300" b="1" spc="-20" dirty="0">
                <a:solidFill>
                  <a:srgbClr val="707071"/>
                </a:solidFill>
                <a:latin typeface="Arial"/>
                <a:cs typeface="Arial"/>
              </a:rPr>
              <a:t>de</a:t>
            </a:r>
            <a:r>
              <a:rPr sz="3300" b="1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3300" b="1" spc="-75" dirty="0">
                <a:solidFill>
                  <a:srgbClr val="707071"/>
                </a:solidFill>
                <a:latin typeface="Arial"/>
                <a:cs typeface="Arial"/>
              </a:rPr>
              <a:t>Strings</a:t>
            </a:r>
            <a:endParaRPr sz="33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92997" y="4721636"/>
          <a:ext cx="12765405" cy="1619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7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6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b="1" spc="-1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Operador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24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b="1" spc="3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Nombre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b="1" spc="-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Ejemplo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6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b="1" spc="-4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Resultado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+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Concatenación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1139825" algn="l"/>
                          <a:tab pos="1438910" algn="l"/>
                        </a:tabLst>
                      </a:pPr>
                      <a:r>
                        <a:rPr sz="2150" spc="31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txt1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+	</a:t>
                      </a:r>
                      <a:r>
                        <a:rPr sz="2150" spc="3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txt2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44069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3418204" algn="l"/>
                        </a:tabLst>
                      </a:pPr>
                      <a:r>
                        <a:rPr sz="2150" spc="-2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Concatenación</a:t>
                      </a:r>
                      <a:r>
                        <a:rPr sz="2150" spc="-12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</a:t>
                      </a:r>
                      <a:r>
                        <a:rPr sz="2150" spc="-1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465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txt1	</a:t>
                      </a: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y</a:t>
                      </a:r>
                      <a:r>
                        <a:rPr sz="2150" spc="-1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4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txt2</a:t>
                      </a:r>
                      <a:endParaRPr sz="3225" baseline="9043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903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spc="-8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+=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280" marR="4286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Asignación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 </a:t>
                      </a:r>
                      <a:r>
                        <a:rPr sz="21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con</a:t>
                      </a:r>
                      <a:r>
                        <a:rPr sz="2150" spc="-1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</a:t>
                      </a:r>
                      <a:r>
                        <a:rPr sz="21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at</a:t>
                      </a:r>
                      <a:r>
                        <a:rPr sz="2150" spc="-1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</a:t>
                      </a:r>
                      <a:r>
                        <a:rPr sz="215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na</a:t>
                      </a:r>
                      <a:r>
                        <a:rPr sz="2150" spc="-1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c</a:t>
                      </a:r>
                      <a:r>
                        <a:rPr sz="2150" spc="-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ión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1139825" algn="l"/>
                          <a:tab pos="1586865" algn="l"/>
                        </a:tabLst>
                      </a:pPr>
                      <a:r>
                        <a:rPr sz="2150" spc="31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txt1	</a:t>
                      </a:r>
                      <a:r>
                        <a:rPr sz="2150" spc="-8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+=	</a:t>
                      </a:r>
                      <a:r>
                        <a:rPr sz="2150" spc="31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txt2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69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2131695" algn="l"/>
                        </a:tabLst>
                      </a:pPr>
                      <a:r>
                        <a:rPr sz="3225" spc="-375" baseline="-9043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Agrega</a:t>
                      </a:r>
                      <a:r>
                        <a:rPr sz="3225" spc="-217" baseline="-9043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31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txt2	</a:t>
                      </a:r>
                      <a:r>
                        <a:rPr sz="3225" spc="-517" baseline="-9043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</a:t>
                      </a:r>
                      <a:r>
                        <a:rPr sz="3225" spc="-202" baseline="-9043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3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txt1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92997" y="1663404"/>
          <a:ext cx="12765405" cy="175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-1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Operador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3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Nombre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8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-4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Ejemplo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b="1" spc="-4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Resultado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spc="-26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&amp;&amp;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29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And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556895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855980" algn="l"/>
                          <a:tab pos="130365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-254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&amp;&amp;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2181860" algn="l"/>
                        </a:tabLst>
                      </a:pPr>
                      <a:r>
                        <a:rPr sz="2150" spc="-2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3225" spc="-12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50" spc="-3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</a:t>
                      </a:r>
                      <a:r>
                        <a:rPr sz="2150" spc="-13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	</a:t>
                      </a:r>
                      <a:r>
                        <a:rPr sz="2150" spc="-27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son</a:t>
                      </a:r>
                      <a:r>
                        <a:rPr sz="2150" spc="-13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19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spc="61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||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1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Or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556895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855980" algn="l"/>
                          <a:tab pos="1303655" algn="l"/>
                        </a:tabLst>
                      </a:pP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	</a:t>
                      </a:r>
                      <a:r>
                        <a:rPr sz="2150" spc="62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||	</a:t>
                      </a:r>
                      <a:r>
                        <a:rPr sz="2150" spc="10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50" spc="-2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18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o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sz="2150" spc="-3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</a:t>
                      </a:r>
                      <a:r>
                        <a:rPr sz="2150" spc="-1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53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!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B w="12700">
                      <a:solidFill>
                        <a:srgbClr val="0364C0"/>
                      </a:solidFill>
                      <a:prstDash val="solid"/>
                    </a:lnB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Not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lnB w="12700">
                      <a:solidFill>
                        <a:srgbClr val="0364C0"/>
                      </a:solidFill>
                      <a:prstDash val="solid"/>
                    </a:lnB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5568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150" spc="33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!x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B w="12700">
                      <a:solidFill>
                        <a:srgbClr val="0364C0"/>
                      </a:solidFill>
                      <a:prstDash val="solid"/>
                    </a:lnB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3225" spc="157" baseline="9043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x </a:t>
                      </a:r>
                      <a:r>
                        <a:rPr sz="2150" spc="-2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no </a:t>
                      </a:r>
                      <a:r>
                        <a:rPr sz="2150" spc="-3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</a:t>
                      </a:r>
                      <a:r>
                        <a:rPr sz="2150" spc="-21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lnB w="12700">
                      <a:solidFill>
                        <a:srgbClr val="0364C0"/>
                      </a:solidFill>
                      <a:prstDash val="solid"/>
                    </a:lnB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022495" y="903816"/>
            <a:ext cx="391477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0" dirty="0">
                <a:solidFill>
                  <a:srgbClr val="707071"/>
                </a:solidFill>
                <a:latin typeface="Arial"/>
                <a:cs typeface="Arial"/>
              </a:rPr>
              <a:t>Operadores</a:t>
            </a:r>
            <a:r>
              <a:rPr sz="3300" b="1" spc="-5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3300" b="1" spc="-140" dirty="0">
                <a:solidFill>
                  <a:srgbClr val="707071"/>
                </a:solidFill>
                <a:latin typeface="Arial"/>
                <a:cs typeface="Arial"/>
              </a:rPr>
              <a:t>Lógicos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2495" y="6839761"/>
            <a:ext cx="390779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0" dirty="0">
                <a:solidFill>
                  <a:srgbClr val="707071"/>
                </a:solidFill>
                <a:latin typeface="Arial"/>
                <a:cs typeface="Arial"/>
              </a:rPr>
              <a:t>Operadores </a:t>
            </a:r>
            <a:r>
              <a:rPr sz="3300" b="1" spc="-20" dirty="0">
                <a:solidFill>
                  <a:srgbClr val="707071"/>
                </a:solidFill>
                <a:latin typeface="Arial"/>
                <a:cs typeface="Arial"/>
              </a:rPr>
              <a:t>de</a:t>
            </a:r>
            <a:r>
              <a:rPr sz="3300" b="1" spc="1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3300" b="1" spc="-15" dirty="0">
                <a:solidFill>
                  <a:srgbClr val="707071"/>
                </a:solidFill>
                <a:latin typeface="Arial"/>
                <a:cs typeface="Arial"/>
              </a:rPr>
              <a:t>Tipo</a:t>
            </a:r>
            <a:endParaRPr sz="33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92997" y="7616835"/>
          <a:ext cx="12765405" cy="1292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7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b="1" spc="-1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Operador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27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b="1" spc="-5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Descripción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spc="114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typeOf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tc>
                  <a:txBody>
                    <a:bodyPr/>
                    <a:lstStyle/>
                    <a:p>
                      <a:pPr marL="1672589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5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el </a:t>
                      </a:r>
                      <a:r>
                        <a:rPr sz="2150" spc="-1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tipo </a:t>
                      </a:r>
                      <a:r>
                        <a:rPr sz="2150" spc="-24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2150" spc="-2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una</a:t>
                      </a:r>
                      <a:r>
                        <a:rPr sz="2150" spc="-204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6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variable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364C0"/>
                      </a:solidFill>
                      <a:prstDash val="solid"/>
                    </a:lnT>
                    <a:solidFill>
                      <a:srgbClr val="CC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212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150" spc="145" dirty="0">
                          <a:solidFill>
                            <a:srgbClr val="515252"/>
                          </a:solidFill>
                          <a:latin typeface="Arial"/>
                          <a:cs typeface="Arial"/>
                        </a:rPr>
                        <a:t>instanceOf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2589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50" spc="-27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Retorna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150" spc="-30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si </a:t>
                      </a:r>
                      <a:r>
                        <a:rPr sz="2150" spc="-2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un </a:t>
                      </a:r>
                      <a:r>
                        <a:rPr sz="2150" spc="-21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objeto </a:t>
                      </a:r>
                      <a:r>
                        <a:rPr sz="2150" spc="-3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 </a:t>
                      </a:r>
                      <a:r>
                        <a:rPr sz="2150" spc="-26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una </a:t>
                      </a:r>
                      <a:r>
                        <a:rPr sz="2150" spc="-29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instancia </a:t>
                      </a:r>
                      <a:r>
                        <a:rPr sz="2150" spc="-24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de </a:t>
                      </a:r>
                      <a:r>
                        <a:rPr sz="2150" spc="-22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un </a:t>
                      </a:r>
                      <a:r>
                        <a:rPr sz="2150" spc="-19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tipo</a:t>
                      </a:r>
                      <a:r>
                        <a:rPr sz="2150" spc="300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2150" spc="-285" dirty="0">
                          <a:solidFill>
                            <a:srgbClr val="515252"/>
                          </a:solidFill>
                          <a:latin typeface="Arial Black"/>
                          <a:cs typeface="Arial Black"/>
                        </a:rPr>
                        <a:t>específico</a:t>
                      </a:r>
                      <a:endParaRPr sz="2150">
                        <a:latin typeface="Arial Black"/>
                        <a:cs typeface="Arial Black"/>
                      </a:endParaRPr>
                    </a:p>
                  </a:txBody>
                  <a:tcPr marL="0" marR="0" marT="72390" marB="0">
                    <a:lnB w="12700">
                      <a:solidFill>
                        <a:srgbClr val="0364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324222"/>
            <a:ext cx="294449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Tipos </a:t>
            </a:r>
            <a:r>
              <a:rPr spc="-20" dirty="0"/>
              <a:t>de</a:t>
            </a:r>
            <a:r>
              <a:rPr spc="35" dirty="0"/>
              <a:t> </a:t>
            </a:r>
            <a:r>
              <a:rPr spc="-50" dirty="0"/>
              <a:t>Datos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114507"/>
            <a:ext cx="8000365" cy="790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Sumando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número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string,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tratará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concatenación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dos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strings</a:t>
            </a:r>
            <a:endParaRPr sz="2150">
              <a:latin typeface="Arial Black"/>
              <a:cs typeface="Arial Black"/>
            </a:endParaRPr>
          </a:p>
          <a:p>
            <a:pPr marL="389255" marR="81597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Concatenando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string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número,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tratará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concatenación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dos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strings</a:t>
            </a:r>
            <a:endParaRPr sz="2150">
              <a:latin typeface="Arial Black"/>
              <a:cs typeface="Arial Black"/>
            </a:endParaRPr>
          </a:p>
          <a:p>
            <a:pPr marL="389255" marR="3810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evalúa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expresiones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izquierda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derecha,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lo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tanto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diferentes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secuencias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producir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diferentes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resultados.</a:t>
            </a:r>
            <a:endParaRPr sz="2150">
              <a:latin typeface="Arial Black"/>
              <a:cs typeface="Arial Black"/>
            </a:endParaRPr>
          </a:p>
          <a:p>
            <a:pPr marL="389255" marR="6223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Sumar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números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string,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producirá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suma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algebraica y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posteriormente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concatenación</a:t>
            </a:r>
            <a:endParaRPr sz="2150">
              <a:latin typeface="Arial Black"/>
              <a:cs typeface="Arial Black"/>
            </a:endParaRPr>
          </a:p>
          <a:p>
            <a:pPr marL="389255" marR="30734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Concatenar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string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suma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números,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producirá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concatenación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tres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términos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strings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declararse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comillas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simples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dobles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poner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comillas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simples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dobles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viceversa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350565"/>
            <a:ext cx="7172137" cy="10576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472269"/>
            <a:ext cx="39795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Funciones </a:t>
            </a:r>
            <a:r>
              <a:rPr spc="-65" dirty="0"/>
              <a:t>y</a:t>
            </a:r>
            <a:r>
              <a:rPr spc="80" dirty="0"/>
              <a:t> </a:t>
            </a:r>
            <a:r>
              <a:rPr spc="-120" dirty="0"/>
              <a:t>Eventos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426523"/>
            <a:ext cx="9686925" cy="9438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funciones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llamarse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sí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producirse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evento</a:t>
            </a:r>
            <a:endParaRPr sz="2150">
              <a:latin typeface="Arial Black"/>
              <a:cs typeface="Arial Black"/>
            </a:endParaRPr>
          </a:p>
          <a:p>
            <a:pPr marL="389255" marR="62611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evento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detecta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acción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usuario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disparar una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acción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determinada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Tipos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9A9A9B"/>
                </a:solidFill>
                <a:latin typeface="Arial Black"/>
                <a:cs typeface="Arial Black"/>
              </a:rPr>
              <a:t>manejadores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eventos: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línea,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AddEventListener()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Eventos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comunes:</a:t>
            </a:r>
            <a:endParaRPr sz="2150">
              <a:latin typeface="Arial Black"/>
              <a:cs typeface="Arial Black"/>
            </a:endParaRPr>
          </a:p>
          <a:p>
            <a:pPr marL="389255" marR="2228215">
              <a:lnSpc>
                <a:spcPct val="149600"/>
              </a:lnSpc>
            </a:pP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onLoad: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Terminar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cargar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página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frame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(entrar)  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onMouseOver: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Pasar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mouse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encima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 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onMouseOut: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Quitar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mouse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encima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 </a:t>
            </a:r>
            <a:r>
              <a:rPr sz="2150" b="1" spc="-130" dirty="0">
                <a:solidFill>
                  <a:srgbClr val="707071"/>
                </a:solidFill>
                <a:latin typeface="Arial"/>
                <a:cs typeface="Arial"/>
              </a:rPr>
              <a:t>onMouseMove: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Mover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mouse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  </a:t>
            </a:r>
            <a:r>
              <a:rPr sz="2150" b="1" spc="-95" dirty="0">
                <a:solidFill>
                  <a:srgbClr val="707071"/>
                </a:solidFill>
                <a:latin typeface="Arial"/>
                <a:cs typeface="Arial"/>
              </a:rPr>
              <a:t>onKeyUp: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Presionar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tecla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onClick: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Hacer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click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mouse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onChange: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Modificar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control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edición.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Sucede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perder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foco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onSelect: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Seleccionar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control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edición</a:t>
            </a:r>
            <a:endParaRPr sz="2150">
              <a:latin typeface="Arial Black"/>
              <a:cs typeface="Arial Black"/>
            </a:endParaRPr>
          </a:p>
          <a:p>
            <a:pPr marL="389255" marR="4761230">
              <a:lnSpc>
                <a:spcPts val="3860"/>
              </a:lnSpc>
              <a:spcBef>
                <a:spcPts val="340"/>
              </a:spcBef>
            </a:pP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onFocus: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Situar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foco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control 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onBlur: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Perder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foco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control  </a:t>
            </a:r>
            <a:r>
              <a:rPr sz="2150" b="1" spc="-5" dirty="0">
                <a:solidFill>
                  <a:srgbClr val="707071"/>
                </a:solidFill>
                <a:latin typeface="Arial"/>
                <a:cs typeface="Arial"/>
              </a:rPr>
              <a:t>onSubmit: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Enviar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formulario  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onReset: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Restablecer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4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formulario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897145"/>
            <a:ext cx="8021535" cy="9332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224779"/>
            <a:ext cx="502856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Referenciando</a:t>
            </a:r>
            <a:r>
              <a:rPr spc="-45" dirty="0"/>
              <a:t> </a:t>
            </a:r>
            <a:r>
              <a:rPr spc="-40" dirty="0"/>
              <a:t>elementos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015624"/>
            <a:ext cx="10344150" cy="1010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28956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  <a:tab pos="3075940" algn="l"/>
              </a:tabLst>
            </a:pP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getElementById():	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Obtiene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id.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id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deberían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únicos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elemento,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pero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hubiese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uno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mismo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id,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primero</a:t>
            </a:r>
            <a:endParaRPr sz="2150">
              <a:latin typeface="Arial Black"/>
              <a:cs typeface="Arial Black"/>
            </a:endParaRPr>
          </a:p>
          <a:p>
            <a:pPr marL="389255" marR="19050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getElementsbyName():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Obtiene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colección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tienen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229" dirty="0">
                <a:solidFill>
                  <a:srgbClr val="707071"/>
                </a:solidFill>
                <a:latin typeface="Arial"/>
                <a:cs typeface="Arial"/>
              </a:rPr>
              <a:t>name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especificado.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usar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b="1" spc="95" dirty="0">
                <a:solidFill>
                  <a:srgbClr val="707071"/>
                </a:solidFill>
                <a:latin typeface="Arial"/>
                <a:cs typeface="Arial"/>
              </a:rPr>
              <a:t>length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determinar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cantidad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devueltos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poder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iterar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</a:t>
            </a:r>
            <a:r>
              <a:rPr sz="2150" spc="-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estos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getElementsByClassName():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Obtiene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colección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tienen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b="1" spc="-229" dirty="0">
                <a:solidFill>
                  <a:srgbClr val="707071"/>
                </a:solidFill>
                <a:latin typeface="Arial"/>
                <a:cs typeface="Arial"/>
              </a:rPr>
              <a:t>name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especificado.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usar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length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determinar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cantidad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</a:t>
            </a:r>
            <a:r>
              <a:rPr sz="2150" spc="-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devueltos</a:t>
            </a:r>
            <a:endParaRPr sz="2150">
              <a:latin typeface="Arial Black"/>
              <a:cs typeface="Arial Black"/>
            </a:endParaRPr>
          </a:p>
          <a:p>
            <a:pPr marL="389255" marR="12890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5" dirty="0">
                <a:solidFill>
                  <a:srgbClr val="707071"/>
                </a:solidFill>
                <a:latin typeface="Arial"/>
                <a:cs typeface="Arial"/>
              </a:rPr>
              <a:t>getElementsByTagName():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Obtiene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colección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corresponden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tag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especificado.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usar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b="1" spc="95" dirty="0">
                <a:solidFill>
                  <a:srgbClr val="707071"/>
                </a:solidFill>
                <a:latin typeface="Arial"/>
                <a:cs typeface="Arial"/>
              </a:rPr>
              <a:t>length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determinar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cantidad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devueltos.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especifica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‘*’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todos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</a:t>
            </a:r>
            <a:endParaRPr sz="2150">
              <a:latin typeface="Arial Black"/>
              <a:cs typeface="Arial Black"/>
            </a:endParaRPr>
          </a:p>
          <a:p>
            <a:pPr marL="389255" marR="11747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querySelector():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Obtiene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primer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coincide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selector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CSS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especificado.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seleccionar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id</a:t>
            </a:r>
            <a:r>
              <a:rPr sz="2150" spc="6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class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type</a:t>
            </a:r>
            <a:r>
              <a:rPr sz="2150" spc="5" dirty="0">
                <a:solidFill>
                  <a:srgbClr val="707071"/>
                </a:solidFill>
                <a:latin typeface="Arial Black"/>
                <a:cs typeface="Arial Black"/>
              </a:rPr>
              <a:t>,  </a:t>
            </a:r>
            <a:r>
              <a:rPr sz="2150" b="1" spc="170" dirty="0">
                <a:solidFill>
                  <a:srgbClr val="707071"/>
                </a:solidFill>
                <a:latin typeface="Arial"/>
                <a:cs typeface="Arial"/>
              </a:rPr>
              <a:t>attribute</a:t>
            </a:r>
            <a:r>
              <a:rPr sz="2150" spc="170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attribute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values</a:t>
            </a:r>
            <a:r>
              <a:rPr sz="2150" spc="15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etc.</a:t>
            </a:r>
            <a:endParaRPr sz="2150">
              <a:latin typeface="Arial Black"/>
              <a:cs typeface="Arial Black"/>
            </a:endParaRPr>
          </a:p>
          <a:p>
            <a:pPr marL="389255" marR="23304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querySelectorAll()</a:t>
            </a:r>
            <a:r>
              <a:rPr sz="2150" spc="125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Similar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anterior,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solo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lugar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retornar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primer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ocurrencia,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</a:t>
            </a:r>
            <a:r>
              <a:rPr sz="2150" spc="-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todas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995153"/>
            <a:ext cx="8188232" cy="9256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64169" y="10801295"/>
            <a:ext cx="1657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20478" y="1032848"/>
            <a:ext cx="10267315" cy="10276205"/>
          </a:xfrm>
          <a:custGeom>
            <a:avLst/>
            <a:gdLst/>
            <a:ahLst/>
            <a:cxnLst/>
            <a:rect l="l" t="t" r="r" b="b"/>
            <a:pathLst>
              <a:path w="10267315" h="10276205">
                <a:moveTo>
                  <a:pt x="5133456" y="0"/>
                </a:moveTo>
                <a:lnTo>
                  <a:pt x="0" y="10275706"/>
                </a:lnTo>
                <a:lnTo>
                  <a:pt x="10266912" y="10275706"/>
                </a:lnTo>
                <a:lnTo>
                  <a:pt x="5133456" y="0"/>
                </a:lnTo>
                <a:close/>
              </a:path>
            </a:pathLst>
          </a:custGeom>
          <a:solidFill>
            <a:srgbClr val="2122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87067" y="1475003"/>
            <a:ext cx="4326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450" dirty="0">
                <a:solidFill>
                  <a:srgbClr val="515252"/>
                </a:solidFill>
                <a:latin typeface="Arial Black"/>
                <a:cs typeface="Arial Black"/>
              </a:rPr>
              <a:t>RESPETA </a:t>
            </a:r>
            <a:r>
              <a:rPr sz="2450" spc="-315" dirty="0">
                <a:solidFill>
                  <a:srgbClr val="515252"/>
                </a:solidFill>
                <a:latin typeface="Arial Black"/>
                <a:cs typeface="Arial Black"/>
              </a:rPr>
              <a:t>A </a:t>
            </a:r>
            <a:r>
              <a:rPr sz="2450" spc="-425" dirty="0">
                <a:solidFill>
                  <a:srgbClr val="515252"/>
                </a:solidFill>
                <a:latin typeface="Arial Black"/>
                <a:cs typeface="Arial Black"/>
              </a:rPr>
              <a:t>TUS</a:t>
            </a:r>
            <a:r>
              <a:rPr sz="2450" spc="-535" dirty="0">
                <a:solidFill>
                  <a:srgbClr val="515252"/>
                </a:solidFill>
                <a:latin typeface="Arial Black"/>
                <a:cs typeface="Arial Black"/>
              </a:rPr>
              <a:t> </a:t>
            </a:r>
            <a:r>
              <a:rPr sz="2450" spc="-320" dirty="0">
                <a:solidFill>
                  <a:srgbClr val="515252"/>
                </a:solidFill>
                <a:latin typeface="Arial Black"/>
                <a:cs typeface="Arial Black"/>
              </a:rPr>
              <a:t>COMPAÑEROS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3726" y="5248500"/>
            <a:ext cx="4314825" cy="779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20"/>
              </a:spcBef>
            </a:pPr>
            <a:r>
              <a:rPr sz="2450" spc="-385" dirty="0">
                <a:solidFill>
                  <a:srgbClr val="515252"/>
                </a:solidFill>
                <a:latin typeface="Arial Black"/>
                <a:cs typeface="Arial Black"/>
              </a:rPr>
              <a:t>CONÉCTATE  </a:t>
            </a:r>
            <a:r>
              <a:rPr sz="2450" spc="-254" dirty="0">
                <a:solidFill>
                  <a:srgbClr val="515252"/>
                </a:solidFill>
                <a:latin typeface="Arial Black"/>
                <a:cs typeface="Arial Black"/>
              </a:rPr>
              <a:t>CON </a:t>
            </a:r>
            <a:r>
              <a:rPr sz="2450" spc="-370" dirty="0">
                <a:solidFill>
                  <a:srgbClr val="515252"/>
                </a:solidFill>
                <a:latin typeface="Arial Black"/>
                <a:cs typeface="Arial Black"/>
              </a:rPr>
              <a:t>LOS</a:t>
            </a:r>
            <a:r>
              <a:rPr sz="2450" spc="-229" dirty="0">
                <a:solidFill>
                  <a:srgbClr val="515252"/>
                </a:solidFill>
                <a:latin typeface="Arial Black"/>
                <a:cs typeface="Arial Black"/>
              </a:rPr>
              <a:t> </a:t>
            </a:r>
            <a:r>
              <a:rPr sz="2450" spc="-310" dirty="0">
                <a:solidFill>
                  <a:srgbClr val="515252"/>
                </a:solidFill>
                <a:latin typeface="Arial Black"/>
                <a:cs typeface="Arial Black"/>
              </a:rPr>
              <a:t>DEMÁS,</a:t>
            </a:r>
            <a:endParaRPr sz="245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2450" spc="-440" dirty="0">
                <a:solidFill>
                  <a:srgbClr val="515252"/>
                </a:solidFill>
                <a:latin typeface="Arial Black"/>
                <a:cs typeface="Arial Black"/>
              </a:rPr>
              <a:t>TRABAJA  </a:t>
            </a:r>
            <a:r>
              <a:rPr sz="2450" spc="-355" dirty="0">
                <a:solidFill>
                  <a:srgbClr val="515252"/>
                </a:solidFill>
                <a:latin typeface="Arial Black"/>
                <a:cs typeface="Arial Black"/>
              </a:rPr>
              <a:t>EN</a:t>
            </a:r>
            <a:r>
              <a:rPr sz="2450" spc="-275" dirty="0">
                <a:solidFill>
                  <a:srgbClr val="515252"/>
                </a:solidFill>
                <a:latin typeface="Arial Black"/>
                <a:cs typeface="Arial Black"/>
              </a:rPr>
              <a:t> </a:t>
            </a:r>
            <a:r>
              <a:rPr sz="2450" spc="-320" dirty="0">
                <a:solidFill>
                  <a:srgbClr val="515252"/>
                </a:solidFill>
                <a:latin typeface="Arial Black"/>
                <a:cs typeface="Arial Black"/>
              </a:rPr>
              <a:t>EQUIPO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7833" y="5514806"/>
            <a:ext cx="5001260" cy="5001260"/>
          </a:xfrm>
          <a:custGeom>
            <a:avLst/>
            <a:gdLst/>
            <a:ahLst/>
            <a:cxnLst/>
            <a:rect l="l" t="t" r="r" b="b"/>
            <a:pathLst>
              <a:path w="5001259" h="5001259">
                <a:moveTo>
                  <a:pt x="2500447" y="0"/>
                </a:moveTo>
                <a:lnTo>
                  <a:pt x="0" y="5000894"/>
                </a:lnTo>
                <a:lnTo>
                  <a:pt x="5000894" y="5000894"/>
                </a:lnTo>
                <a:lnTo>
                  <a:pt x="2500447" y="0"/>
                </a:lnTo>
                <a:close/>
              </a:path>
            </a:pathLst>
          </a:custGeom>
          <a:solidFill>
            <a:srgbClr val="212228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60034" y="1475003"/>
            <a:ext cx="38493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70" dirty="0">
                <a:solidFill>
                  <a:srgbClr val="515252"/>
                </a:solidFill>
                <a:latin typeface="Arial Black"/>
                <a:cs typeface="Arial Black"/>
              </a:rPr>
              <a:t>ESTUDIA </a:t>
            </a:r>
            <a:r>
              <a:rPr sz="2450" spc="-250" dirty="0">
                <a:solidFill>
                  <a:srgbClr val="515252"/>
                </a:solidFill>
                <a:latin typeface="Arial Black"/>
                <a:cs typeface="Arial Black"/>
              </a:rPr>
              <a:t>CON</a:t>
            </a:r>
            <a:r>
              <a:rPr sz="2450" spc="-390" dirty="0">
                <a:solidFill>
                  <a:srgbClr val="515252"/>
                </a:solidFill>
                <a:latin typeface="Arial Black"/>
                <a:cs typeface="Arial Black"/>
              </a:rPr>
              <a:t> </a:t>
            </a:r>
            <a:r>
              <a:rPr sz="2450" spc="-315" dirty="0">
                <a:solidFill>
                  <a:srgbClr val="515252"/>
                </a:solidFill>
                <a:latin typeface="Arial Black"/>
                <a:cs typeface="Arial Black"/>
              </a:rPr>
              <a:t>INTENSIDAD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67095" y="5436977"/>
            <a:ext cx="62153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5" dirty="0">
                <a:solidFill>
                  <a:srgbClr val="515252"/>
                </a:solidFill>
                <a:latin typeface="Arial"/>
                <a:cs typeface="Arial"/>
              </a:rPr>
              <a:t>APRENDE </a:t>
            </a:r>
            <a:r>
              <a:rPr sz="2450" b="1" spc="-100" dirty="0">
                <a:solidFill>
                  <a:srgbClr val="515252"/>
                </a:solidFill>
                <a:latin typeface="Arial"/>
                <a:cs typeface="Arial"/>
              </a:rPr>
              <a:t>TÉCNICAS, </a:t>
            </a:r>
            <a:r>
              <a:rPr sz="2450" b="1" spc="70" dirty="0">
                <a:solidFill>
                  <a:srgbClr val="515252"/>
                </a:solidFill>
                <a:latin typeface="Arial"/>
                <a:cs typeface="Arial"/>
              </a:rPr>
              <a:t>NO</a:t>
            </a:r>
            <a:r>
              <a:rPr sz="2450" b="1" spc="235" dirty="0">
                <a:solidFill>
                  <a:srgbClr val="515252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515252"/>
                </a:solidFill>
                <a:latin typeface="Arial"/>
                <a:cs typeface="Arial"/>
              </a:rPr>
              <a:t>HERRAMIENTAS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1472" y="3161444"/>
            <a:ext cx="52660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0" marR="5080" indent="-235585">
              <a:lnSpc>
                <a:spcPct val="101000"/>
              </a:lnSpc>
              <a:spcBef>
                <a:spcPts val="95"/>
              </a:spcBef>
            </a:pPr>
            <a:r>
              <a:rPr sz="2450" spc="-440" dirty="0">
                <a:solidFill>
                  <a:srgbClr val="515252"/>
                </a:solidFill>
                <a:latin typeface="Arial Black"/>
                <a:cs typeface="Arial Black"/>
              </a:rPr>
              <a:t>JÚNTATE </a:t>
            </a:r>
            <a:r>
              <a:rPr sz="2450" spc="-254" dirty="0">
                <a:solidFill>
                  <a:srgbClr val="515252"/>
                </a:solidFill>
                <a:latin typeface="Arial Black"/>
                <a:cs typeface="Arial Black"/>
              </a:rPr>
              <a:t>CON </a:t>
            </a:r>
            <a:r>
              <a:rPr sz="2450" spc="-370" dirty="0">
                <a:solidFill>
                  <a:srgbClr val="515252"/>
                </a:solidFill>
                <a:latin typeface="Arial Black"/>
                <a:cs typeface="Arial Black"/>
              </a:rPr>
              <a:t>LOS </a:t>
            </a:r>
            <a:r>
              <a:rPr sz="2450" spc="-350" dirty="0">
                <a:solidFill>
                  <a:srgbClr val="515252"/>
                </a:solidFill>
                <a:latin typeface="Arial Black"/>
                <a:cs typeface="Arial Black"/>
              </a:rPr>
              <a:t>QUE </a:t>
            </a:r>
            <a:r>
              <a:rPr sz="2450" spc="-365" dirty="0">
                <a:solidFill>
                  <a:srgbClr val="515252"/>
                </a:solidFill>
                <a:latin typeface="Arial Black"/>
                <a:cs typeface="Arial Black"/>
              </a:rPr>
              <a:t>CONSIDERES  </a:t>
            </a:r>
            <a:r>
              <a:rPr sz="2450" spc="-425" dirty="0">
                <a:solidFill>
                  <a:srgbClr val="515252"/>
                </a:solidFill>
                <a:latin typeface="Arial Black"/>
                <a:cs typeface="Arial Black"/>
              </a:rPr>
              <a:t>MEJORES </a:t>
            </a:r>
            <a:r>
              <a:rPr sz="2450" spc="-540" dirty="0">
                <a:solidFill>
                  <a:srgbClr val="515252"/>
                </a:solidFill>
                <a:latin typeface="Arial Black"/>
                <a:cs typeface="Arial Black"/>
              </a:rPr>
              <a:t>Y </a:t>
            </a:r>
            <a:r>
              <a:rPr sz="2450" spc="-290" dirty="0">
                <a:solidFill>
                  <a:srgbClr val="515252"/>
                </a:solidFill>
                <a:latin typeface="Arial Black"/>
                <a:cs typeface="Arial Black"/>
              </a:rPr>
              <a:t>MAS</a:t>
            </a:r>
            <a:r>
              <a:rPr sz="2450" spc="-385" dirty="0">
                <a:solidFill>
                  <a:srgbClr val="515252"/>
                </a:solidFill>
                <a:latin typeface="Arial Black"/>
                <a:cs typeface="Arial Black"/>
              </a:rPr>
              <a:t> </a:t>
            </a:r>
            <a:r>
              <a:rPr sz="2450" spc="-365" dirty="0">
                <a:solidFill>
                  <a:srgbClr val="515252"/>
                </a:solidFill>
                <a:latin typeface="Arial Black"/>
                <a:cs typeface="Arial Black"/>
              </a:rPr>
              <a:t>EXPERIMENTADOS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7550" y="7958575"/>
            <a:ext cx="31902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80" dirty="0">
                <a:solidFill>
                  <a:srgbClr val="515252"/>
                </a:solidFill>
                <a:latin typeface="Arial Black"/>
                <a:cs typeface="Arial Black"/>
              </a:rPr>
              <a:t>PERMANECE</a:t>
            </a:r>
            <a:r>
              <a:rPr sz="2450" spc="-170" dirty="0">
                <a:solidFill>
                  <a:srgbClr val="515252"/>
                </a:solidFill>
                <a:latin typeface="Arial Black"/>
                <a:cs typeface="Arial Black"/>
              </a:rPr>
              <a:t> </a:t>
            </a:r>
            <a:r>
              <a:rPr sz="2450" spc="-325" dirty="0">
                <a:solidFill>
                  <a:srgbClr val="515252"/>
                </a:solidFill>
                <a:latin typeface="Arial Black"/>
                <a:cs typeface="Arial Black"/>
              </a:rPr>
              <a:t>CURIOSO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4854" y="10218779"/>
            <a:ext cx="29140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40" dirty="0">
                <a:solidFill>
                  <a:srgbClr val="515252"/>
                </a:solidFill>
                <a:latin typeface="Arial Black"/>
                <a:cs typeface="Arial Black"/>
              </a:rPr>
              <a:t>AMA </a:t>
            </a:r>
            <a:r>
              <a:rPr sz="2450" spc="-325" dirty="0">
                <a:solidFill>
                  <a:srgbClr val="515252"/>
                </a:solidFill>
                <a:latin typeface="Arial Black"/>
                <a:cs typeface="Arial Black"/>
              </a:rPr>
              <a:t>LO </a:t>
            </a:r>
            <a:r>
              <a:rPr sz="2450" spc="-350" dirty="0">
                <a:solidFill>
                  <a:srgbClr val="515252"/>
                </a:solidFill>
                <a:latin typeface="Arial Black"/>
                <a:cs typeface="Arial Black"/>
              </a:rPr>
              <a:t>QUE</a:t>
            </a:r>
            <a:r>
              <a:rPr sz="2450" spc="105" dirty="0">
                <a:solidFill>
                  <a:srgbClr val="515252"/>
                </a:solidFill>
                <a:latin typeface="Arial Black"/>
                <a:cs typeface="Arial Black"/>
              </a:rPr>
              <a:t> </a:t>
            </a:r>
            <a:r>
              <a:rPr sz="2450" spc="-395" dirty="0">
                <a:solidFill>
                  <a:srgbClr val="515252"/>
                </a:solidFill>
                <a:latin typeface="Arial Black"/>
                <a:cs typeface="Arial Black"/>
              </a:rPr>
              <a:t>HACES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69018" y="10218779"/>
            <a:ext cx="16910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85" dirty="0">
                <a:solidFill>
                  <a:srgbClr val="515252"/>
                </a:solidFill>
                <a:latin typeface="Arial Black"/>
                <a:cs typeface="Arial Black"/>
              </a:rPr>
              <a:t>DIVIÉRTETE!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09428" y="3160710"/>
            <a:ext cx="7086600" cy="779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40" dirty="0">
                <a:solidFill>
                  <a:srgbClr val="515252"/>
                </a:solidFill>
                <a:latin typeface="Arial"/>
                <a:cs typeface="Arial"/>
              </a:rPr>
              <a:t>“ESTO </a:t>
            </a:r>
            <a:r>
              <a:rPr sz="2450" b="1" spc="-5" dirty="0">
                <a:solidFill>
                  <a:srgbClr val="515252"/>
                </a:solidFill>
                <a:latin typeface="Arial"/>
                <a:cs typeface="Arial"/>
              </a:rPr>
              <a:t>FUNCIONA” </a:t>
            </a:r>
            <a:r>
              <a:rPr sz="2450" b="1" spc="70" dirty="0">
                <a:solidFill>
                  <a:srgbClr val="515252"/>
                </a:solidFill>
                <a:latin typeface="Arial"/>
                <a:cs typeface="Arial"/>
              </a:rPr>
              <a:t>NO </a:t>
            </a:r>
            <a:r>
              <a:rPr sz="2450" b="1" spc="-290" dirty="0">
                <a:solidFill>
                  <a:srgbClr val="515252"/>
                </a:solidFill>
                <a:latin typeface="Arial"/>
                <a:cs typeface="Arial"/>
              </a:rPr>
              <a:t>ES </a:t>
            </a:r>
            <a:r>
              <a:rPr sz="2450" b="1" spc="-15" dirty="0">
                <a:solidFill>
                  <a:srgbClr val="515252"/>
                </a:solidFill>
                <a:latin typeface="Arial"/>
                <a:cs typeface="Arial"/>
              </a:rPr>
              <a:t>DONDE </a:t>
            </a:r>
            <a:r>
              <a:rPr sz="2450" b="1" spc="-190" dirty="0">
                <a:solidFill>
                  <a:srgbClr val="515252"/>
                </a:solidFill>
                <a:latin typeface="Arial"/>
                <a:cs typeface="Arial"/>
              </a:rPr>
              <a:t>TE</a:t>
            </a:r>
            <a:r>
              <a:rPr sz="2450" b="1" spc="-15" dirty="0">
                <a:solidFill>
                  <a:srgbClr val="515252"/>
                </a:solidFill>
                <a:latin typeface="Arial"/>
                <a:cs typeface="Arial"/>
              </a:rPr>
              <a:t> </a:t>
            </a:r>
            <a:r>
              <a:rPr sz="2450" b="1" spc="-105" dirty="0">
                <a:solidFill>
                  <a:srgbClr val="515252"/>
                </a:solidFill>
                <a:latin typeface="Arial"/>
                <a:cs typeface="Arial"/>
              </a:rPr>
              <a:t>DETIENES,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b="1" spc="-290" dirty="0">
                <a:solidFill>
                  <a:srgbClr val="515252"/>
                </a:solidFill>
                <a:latin typeface="Arial"/>
                <a:cs typeface="Arial"/>
              </a:rPr>
              <a:t>ES </a:t>
            </a:r>
            <a:r>
              <a:rPr sz="2450" b="1" spc="-15" dirty="0">
                <a:solidFill>
                  <a:srgbClr val="515252"/>
                </a:solidFill>
                <a:latin typeface="Arial"/>
                <a:cs typeface="Arial"/>
              </a:rPr>
              <a:t>DONDE</a:t>
            </a:r>
            <a:r>
              <a:rPr sz="2450" b="1" spc="-100" dirty="0">
                <a:solidFill>
                  <a:srgbClr val="515252"/>
                </a:solidFill>
                <a:latin typeface="Arial"/>
                <a:cs typeface="Arial"/>
              </a:rPr>
              <a:t> </a:t>
            </a:r>
            <a:r>
              <a:rPr sz="2450" b="1" spc="-35" dirty="0">
                <a:solidFill>
                  <a:srgbClr val="515252"/>
                </a:solidFill>
                <a:latin typeface="Arial"/>
                <a:cs typeface="Arial"/>
              </a:rPr>
              <a:t>COMIENZAS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34914" y="7958575"/>
            <a:ext cx="43040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50" dirty="0">
                <a:solidFill>
                  <a:srgbClr val="515252"/>
                </a:solidFill>
                <a:latin typeface="Arial Black"/>
                <a:cs typeface="Arial Black"/>
              </a:rPr>
              <a:t>PIDE </a:t>
            </a:r>
            <a:r>
              <a:rPr sz="2450" spc="-340" dirty="0">
                <a:solidFill>
                  <a:srgbClr val="515252"/>
                </a:solidFill>
                <a:latin typeface="Arial Black"/>
                <a:cs typeface="Arial Black"/>
              </a:rPr>
              <a:t>AYUDA </a:t>
            </a:r>
            <a:r>
              <a:rPr sz="2450" spc="-540" dirty="0">
                <a:solidFill>
                  <a:srgbClr val="515252"/>
                </a:solidFill>
                <a:latin typeface="Arial Black"/>
                <a:cs typeface="Arial Black"/>
              </a:rPr>
              <a:t>Y </a:t>
            </a:r>
            <a:r>
              <a:rPr sz="2450" spc="-409" dirty="0">
                <a:solidFill>
                  <a:srgbClr val="515252"/>
                </a:solidFill>
                <a:latin typeface="Arial Black"/>
                <a:cs typeface="Arial Black"/>
              </a:rPr>
              <a:t>OFRECE</a:t>
            </a:r>
            <a:r>
              <a:rPr sz="2450" spc="-105" dirty="0">
                <a:solidFill>
                  <a:srgbClr val="515252"/>
                </a:solidFill>
                <a:latin typeface="Arial Black"/>
                <a:cs typeface="Arial Black"/>
              </a:rPr>
              <a:t> </a:t>
            </a:r>
            <a:r>
              <a:rPr sz="2450" spc="-335" dirty="0">
                <a:solidFill>
                  <a:srgbClr val="515252"/>
                </a:solidFill>
                <a:latin typeface="Arial Black"/>
                <a:cs typeface="Arial Black"/>
              </a:rPr>
              <a:t>AYUDA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48857" y="995153"/>
            <a:ext cx="10398845" cy="1031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37865"/>
            <a:ext cx="128714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Arrays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128710"/>
            <a:ext cx="10175240" cy="987742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389255" algn="l"/>
                <a:tab pos="389890" algn="l"/>
                <a:tab pos="6531609" algn="l"/>
                <a:tab pos="8173084" algn="l"/>
                <a:tab pos="847090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arreglos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declararlos</a:t>
            </a:r>
            <a:r>
              <a:rPr sz="2150" spc="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forma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var	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array_name	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=	</a:t>
            </a:r>
            <a:r>
              <a:rPr sz="2150" b="1" spc="185" dirty="0">
                <a:solidFill>
                  <a:srgbClr val="707071"/>
                </a:solidFill>
                <a:latin typeface="Arial"/>
                <a:cs typeface="Arial"/>
              </a:rPr>
              <a:t>[item1,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  <a:tabLst>
                <a:tab pos="1433830" algn="l"/>
                <a:tab pos="1882139" algn="l"/>
                <a:tab pos="3309620" algn="l"/>
                <a:tab pos="4951095" algn="l"/>
                <a:tab pos="5250180" algn="l"/>
                <a:tab pos="5847080" algn="l"/>
                <a:tab pos="7786370" algn="l"/>
                <a:tab pos="8831580" algn="l"/>
              </a:tabLst>
            </a:pP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item2,	</a:t>
            </a:r>
            <a:r>
              <a:rPr sz="2150" b="1" spc="-254" dirty="0">
                <a:solidFill>
                  <a:srgbClr val="707071"/>
                </a:solidFill>
                <a:latin typeface="Arial"/>
                <a:cs typeface="Arial"/>
              </a:rPr>
              <a:t>…]	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bien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var	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array_name	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=	</a:t>
            </a:r>
            <a:r>
              <a:rPr sz="2150" b="1" spc="-220" dirty="0">
                <a:solidFill>
                  <a:srgbClr val="707071"/>
                </a:solidFill>
                <a:latin typeface="Arial"/>
                <a:cs typeface="Arial"/>
              </a:rPr>
              <a:t>new	</a:t>
            </a:r>
            <a:r>
              <a:rPr sz="2150" b="1" spc="130" dirty="0">
                <a:solidFill>
                  <a:srgbClr val="707071"/>
                </a:solidFill>
                <a:latin typeface="Arial"/>
                <a:cs typeface="Arial"/>
              </a:rPr>
              <a:t>Array(item1,	</a:t>
            </a: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item2,	</a:t>
            </a:r>
            <a:r>
              <a:rPr sz="2150" b="1" spc="-254" dirty="0">
                <a:solidFill>
                  <a:srgbClr val="707071"/>
                </a:solidFill>
                <a:latin typeface="Arial"/>
                <a:cs typeface="Arial"/>
              </a:rPr>
              <a:t>…)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acceder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indicamos la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posición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deseado.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Ej.: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array_name[0]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389255" marR="1189355" indent="-377190">
              <a:lnSpc>
                <a:spcPct val="1496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deseamos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acceder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completo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referenciar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nombre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directamente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contener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sean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arrays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especial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objetos,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4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hecho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typeof(array_name)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Object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b="1" spc="95" dirty="0">
                <a:solidFill>
                  <a:srgbClr val="707071"/>
                </a:solidFill>
                <a:latin typeface="Arial"/>
                <a:cs typeface="Arial"/>
              </a:rPr>
              <a:t>length</a:t>
            </a:r>
            <a:r>
              <a:rPr sz="2150" b="1" spc="38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cantidad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5501005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iterar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 </a:t>
            </a:r>
            <a:r>
              <a:rPr sz="2150" spc="-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15" dirty="0">
                <a:solidFill>
                  <a:srgbClr val="707071"/>
                </a:solidFill>
                <a:latin typeface="Arial"/>
                <a:cs typeface="Arial"/>
              </a:rPr>
              <a:t>for()	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forEach()</a:t>
            </a:r>
            <a:endParaRPr sz="2150">
              <a:latin typeface="Arial"/>
              <a:cs typeface="Arial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836930" algn="l"/>
                <a:tab pos="1136015" algn="l"/>
                <a:tab pos="10012045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agregar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elemento,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forma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sencilla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array_name.push(newItem)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pero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hac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rlo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l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forma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5" dirty="0">
                <a:solidFill>
                  <a:srgbClr val="707071"/>
                </a:solidFill>
                <a:latin typeface="Arial"/>
                <a:cs typeface="Arial"/>
              </a:rPr>
              <a:t>array_name[a</a:t>
            </a: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r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ray_</a:t>
            </a:r>
            <a:r>
              <a:rPr sz="2150" b="1" spc="-240" dirty="0">
                <a:solidFill>
                  <a:srgbClr val="707071"/>
                </a:solidFill>
                <a:latin typeface="Arial"/>
                <a:cs typeface="Arial"/>
              </a:rPr>
              <a:t>nam</a:t>
            </a:r>
            <a:r>
              <a:rPr sz="2150" b="1" spc="-210" dirty="0">
                <a:solidFill>
                  <a:srgbClr val="707071"/>
                </a:solidFill>
                <a:latin typeface="Arial"/>
                <a:cs typeface="Arial"/>
              </a:rPr>
              <a:t>e</a:t>
            </a:r>
            <a:r>
              <a:rPr sz="2150" b="1" spc="210" dirty="0">
                <a:solidFill>
                  <a:srgbClr val="707071"/>
                </a:solidFill>
                <a:latin typeface="Arial"/>
                <a:cs typeface="Arial"/>
              </a:rPr>
              <a:t>.le</a:t>
            </a:r>
            <a:r>
              <a:rPr sz="2150" b="1" spc="345" dirty="0">
                <a:solidFill>
                  <a:srgbClr val="707071"/>
                </a:solidFill>
                <a:latin typeface="Arial"/>
                <a:cs typeface="Arial"/>
              </a:rPr>
              <a:t>n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gt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h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409" dirty="0">
                <a:solidFill>
                  <a:srgbClr val="707071"/>
                </a:solidFill>
                <a:latin typeface="Arial"/>
                <a:cs typeface="Arial"/>
              </a:rPr>
              <a:t>- 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1]	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=	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newItem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sin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embargo,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manejar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índices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mano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generar 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“</a:t>
            </a:r>
            <a:r>
              <a:rPr sz="2150" i="1" spc="-135" dirty="0">
                <a:solidFill>
                  <a:srgbClr val="707071"/>
                </a:solidFill>
                <a:latin typeface="Arial"/>
                <a:cs typeface="Arial"/>
              </a:rPr>
              <a:t>vacíos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”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soporta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arrays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asociativos,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arrays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poseen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índices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numéricos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331717"/>
            <a:ext cx="6066412" cy="10667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5470" y="208403"/>
            <a:ext cx="347217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Arrays </a:t>
            </a:r>
            <a:r>
              <a:rPr spc="-190" dirty="0"/>
              <a:t>–</a:t>
            </a:r>
            <a:r>
              <a:rPr spc="5" dirty="0"/>
              <a:t> </a:t>
            </a:r>
            <a:r>
              <a:rPr spc="20" dirty="0"/>
              <a:t>Métodos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65470" y="999813"/>
            <a:ext cx="11475720" cy="101288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poder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reconocer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array,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utilizar 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Array.isArray(array_name)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  <a:tabLst>
                <a:tab pos="2032635" algn="l"/>
                <a:tab pos="3673475" algn="l"/>
              </a:tabLst>
            </a:pP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array_name	</a:t>
            </a:r>
            <a:r>
              <a:rPr sz="2150" b="1" spc="95" dirty="0">
                <a:solidFill>
                  <a:srgbClr val="707071"/>
                </a:solidFill>
                <a:latin typeface="Arial"/>
                <a:cs typeface="Arial"/>
              </a:rPr>
              <a:t>instanceof	</a:t>
            </a:r>
            <a:r>
              <a:rPr sz="2150" b="1" spc="45" dirty="0">
                <a:solidFill>
                  <a:srgbClr val="707071"/>
                </a:solidFill>
                <a:latin typeface="Arial"/>
                <a:cs typeface="Arial"/>
              </a:rPr>
              <a:t>Array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2030095" algn="l"/>
                <a:tab pos="3281679" algn="l"/>
                <a:tab pos="6468745" algn="l"/>
              </a:tabLst>
            </a:pPr>
            <a:r>
              <a:rPr sz="2150" b="1" spc="204" dirty="0">
                <a:solidFill>
                  <a:srgbClr val="707071"/>
                </a:solidFill>
                <a:latin typeface="Arial"/>
                <a:cs typeface="Arial"/>
              </a:rPr>
              <a:t>toString()	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00" dirty="0">
                <a:solidFill>
                  <a:srgbClr val="707071"/>
                </a:solidFill>
                <a:latin typeface="Arial"/>
                <a:cs typeface="Arial"/>
              </a:rPr>
              <a:t>join()	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equivalentes.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00" dirty="0">
                <a:solidFill>
                  <a:srgbClr val="707071"/>
                </a:solidFill>
                <a:latin typeface="Arial"/>
                <a:cs typeface="Arial"/>
              </a:rPr>
              <a:t>join()	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especificar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separador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pop()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remueve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último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1433195" algn="l"/>
              </a:tabLst>
            </a:pP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push()	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agrega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elemento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final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array,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length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320" dirty="0">
                <a:solidFill>
                  <a:srgbClr val="707071"/>
                </a:solidFill>
                <a:latin typeface="Arial"/>
                <a:cs typeface="Arial"/>
              </a:rPr>
              <a:t>shift()	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remueve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primer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array.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Reordena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índices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882139" algn="l"/>
              </a:tabLst>
            </a:pP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unshift()	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agrega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comienzo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array.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Reordena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índices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arrays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objects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utilizar </a:t>
            </a: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delete</a:t>
            </a:r>
            <a:r>
              <a:rPr sz="2150" b="1" spc="869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eliminar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elemento.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No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</a:pP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recomendado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dado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provocar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“vacíos”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732280" algn="l"/>
              </a:tabLst>
            </a:pPr>
            <a:r>
              <a:rPr sz="2150" b="1" spc="235" dirty="0">
                <a:solidFill>
                  <a:srgbClr val="707071"/>
                </a:solidFill>
                <a:latin typeface="Arial"/>
                <a:cs typeface="Arial"/>
              </a:rPr>
              <a:t>splice()	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utilizarse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tanto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agregar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eliminar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elementos.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primer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posición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partir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cual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agregarán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segundo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cuántos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serán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removidos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resto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parámetros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 los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agregar.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removidos</a:t>
            </a:r>
            <a:endParaRPr sz="2150">
              <a:latin typeface="Arial Black"/>
              <a:cs typeface="Arial Black"/>
            </a:endParaRPr>
          </a:p>
          <a:p>
            <a:pPr marL="389255" marR="64833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285" dirty="0">
                <a:solidFill>
                  <a:srgbClr val="707071"/>
                </a:solidFill>
                <a:latin typeface="Arial"/>
                <a:cs typeface="Arial"/>
              </a:rPr>
              <a:t>slice()	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subconjunto 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array.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primer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posición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inicial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segundo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opcional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final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(no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inclusivo)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433195" algn="l"/>
                <a:tab pos="3132455" algn="l"/>
              </a:tabLst>
            </a:pPr>
            <a:r>
              <a:rPr sz="2150" b="1" spc="260" dirty="0">
                <a:solidFill>
                  <a:srgbClr val="707071"/>
                </a:solidFill>
                <a:latin typeface="Arial"/>
                <a:cs typeface="Arial"/>
              </a:rPr>
              <a:t>sort()	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reverse()	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ordenar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forma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ascendente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25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descendente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561658"/>
            <a:ext cx="6748695" cy="10191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218497"/>
            <a:ext cx="155067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Objet</a:t>
            </a:r>
            <a:r>
              <a:rPr spc="25" dirty="0"/>
              <a:t>o</a:t>
            </a:r>
            <a:r>
              <a:rPr spc="-39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009342"/>
            <a:ext cx="10210800" cy="1011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385445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Existen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distintas formas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construir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JavaScript.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primeras en 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sólo permiten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única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instancia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1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3018155" algn="l"/>
                <a:tab pos="5118100" algn="l"/>
                <a:tab pos="6459855" algn="l"/>
                <a:tab pos="6758940" algn="l"/>
                <a:tab pos="8399780" algn="l"/>
              </a:tabLst>
            </a:pP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Utilizando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function	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Person()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var	</a:t>
            </a:r>
            <a:r>
              <a:rPr sz="2150" b="1" spc="-95" dirty="0">
                <a:solidFill>
                  <a:srgbClr val="707071"/>
                </a:solidFill>
                <a:latin typeface="Arial"/>
                <a:cs typeface="Arial"/>
              </a:rPr>
              <a:t>Employee	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=	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Function()	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definición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clase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reutilizada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múltiples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instancias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</a:t>
            </a:r>
            <a:endParaRPr sz="2150">
              <a:latin typeface="Arial Black"/>
              <a:cs typeface="Arial Black"/>
            </a:endParaRPr>
          </a:p>
          <a:p>
            <a:pPr marL="389255" marR="278130" indent="-377190">
              <a:lnSpc>
                <a:spcPct val="1497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Asignar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otra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variable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genera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copia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objeto,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sino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sí 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i="1" spc="-80" dirty="0">
                <a:solidFill>
                  <a:srgbClr val="707071"/>
                </a:solidFill>
                <a:latin typeface="Arial"/>
                <a:cs typeface="Arial"/>
              </a:rPr>
              <a:t>person3 </a:t>
            </a:r>
            <a:r>
              <a:rPr sz="2150" i="1" spc="-190" dirty="0">
                <a:solidFill>
                  <a:srgbClr val="707071"/>
                </a:solidFill>
                <a:latin typeface="Arial"/>
                <a:cs typeface="Arial"/>
              </a:rPr>
              <a:t>es</a:t>
            </a:r>
            <a:r>
              <a:rPr sz="2150" i="1" spc="-2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i="1" spc="-80" dirty="0">
                <a:solidFill>
                  <a:srgbClr val="707071"/>
                </a:solidFill>
                <a:latin typeface="Arial"/>
                <a:cs typeface="Arial"/>
              </a:rPr>
              <a:t>person2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)</a:t>
            </a:r>
            <a:endParaRPr sz="2150">
              <a:latin typeface="Arial Black"/>
              <a:cs typeface="Arial Black"/>
            </a:endParaRPr>
          </a:p>
          <a:p>
            <a:pPr marL="389255" marR="116839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métodos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declaran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asociada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property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objeto. 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métodos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funciones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guardadas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propiedades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</a:t>
            </a:r>
            <a:endParaRPr sz="2150">
              <a:latin typeface="Arial Black"/>
              <a:cs typeface="Arial Black"/>
            </a:endParaRPr>
          </a:p>
          <a:p>
            <a:pPr marL="389255" marR="38862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definición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this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hace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referencia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b="1" spc="-90" dirty="0">
                <a:solidFill>
                  <a:srgbClr val="707071"/>
                </a:solidFill>
                <a:latin typeface="Arial"/>
                <a:cs typeface="Arial"/>
              </a:rPr>
              <a:t>owner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función,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</a:t>
            </a:r>
            <a:r>
              <a:rPr sz="2150" spc="-4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mismo</a:t>
            </a:r>
            <a:endParaRPr sz="2150">
              <a:latin typeface="Arial Black"/>
              <a:cs typeface="Arial Black"/>
            </a:endParaRPr>
          </a:p>
          <a:p>
            <a:pPr marL="389255" marR="56642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métodos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invocan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utilizando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paréntesis </a:t>
            </a:r>
            <a:r>
              <a:rPr sz="2150" spc="85" dirty="0">
                <a:solidFill>
                  <a:srgbClr val="707071"/>
                </a:solidFill>
                <a:latin typeface="Arial"/>
                <a:cs typeface="Arial"/>
              </a:rPr>
              <a:t>(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employee.fullName()</a:t>
            </a:r>
            <a:r>
              <a:rPr sz="2150" spc="85" dirty="0">
                <a:solidFill>
                  <a:srgbClr val="707071"/>
                </a:solidFill>
                <a:latin typeface="Arial"/>
                <a:cs typeface="Arial"/>
              </a:rPr>
              <a:t>)</a:t>
            </a:r>
            <a:r>
              <a:rPr sz="2150" spc="8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lo 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hacemos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in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paréntesis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definición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heredan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propiedades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métodos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prototype</a:t>
            </a:r>
            <a:endParaRPr sz="2150">
              <a:latin typeface="Arial"/>
              <a:cs typeface="Arial"/>
            </a:endParaRPr>
          </a:p>
          <a:p>
            <a:pPr marL="389255" marR="622300" indent="-377190" algn="just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890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prototype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asociado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defecto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agregar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propiedades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métodos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constructores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807933"/>
            <a:ext cx="7944888" cy="9828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589166"/>
            <a:ext cx="374459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Objetos </a:t>
            </a:r>
            <a:r>
              <a:rPr spc="-65" dirty="0"/>
              <a:t>y</a:t>
            </a:r>
            <a:r>
              <a:rPr spc="-30" dirty="0"/>
              <a:t> </a:t>
            </a:r>
            <a:r>
              <a:rPr spc="-40" dirty="0"/>
              <a:t>Herencia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380011"/>
            <a:ext cx="9955530" cy="937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14732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ES2015/ES6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agrega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palabra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reservada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class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sentencia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constructor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declarar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clases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similar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otros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lenguajes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programación</a:t>
            </a:r>
            <a:endParaRPr sz="2150">
              <a:latin typeface="Arial Black"/>
              <a:cs typeface="Arial Black"/>
            </a:endParaRPr>
          </a:p>
          <a:p>
            <a:pPr marL="389255" marR="21907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Además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forma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declarar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fullName()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resulta 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más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intuitiva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respecto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versiones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anteriores</a:t>
            </a:r>
            <a:endParaRPr sz="2150">
              <a:latin typeface="Arial Black"/>
              <a:cs typeface="Arial Black"/>
            </a:endParaRPr>
          </a:p>
          <a:p>
            <a:pPr marL="389255" marR="559435" indent="-377190">
              <a:lnSpc>
                <a:spcPct val="1497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setters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getters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proporciona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mejora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declaración</a:t>
            </a:r>
            <a:endParaRPr sz="2150">
              <a:latin typeface="Arial Black"/>
              <a:cs typeface="Arial Black"/>
            </a:endParaRPr>
          </a:p>
          <a:p>
            <a:pPr marL="389255" marR="4254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setters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getters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contrapartida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functions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acceder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más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intuitiva.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Ej.: 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person.age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vs  </a:t>
            </a:r>
            <a:r>
              <a:rPr sz="2150" b="1" spc="95" dirty="0">
                <a:solidFill>
                  <a:srgbClr val="707071"/>
                </a:solidFill>
                <a:latin typeface="Arial"/>
                <a:cs typeface="Arial"/>
              </a:rPr>
              <a:t>person.age()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07071"/>
              </a:buClr>
              <a:buFont typeface="Arial"/>
              <a:buChar char="•"/>
            </a:pPr>
            <a:endParaRPr sz="1700">
              <a:latin typeface="Arial"/>
              <a:cs typeface="Arial"/>
            </a:endParaRPr>
          </a:p>
          <a:p>
            <a:pPr marL="389255" marR="5080" indent="-377190">
              <a:lnSpc>
                <a:spcPct val="1496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veamos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TypeScript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veremos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similitud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forma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declarar 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clases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además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veremos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otros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agregados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potenciarán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codificación</a:t>
            </a:r>
            <a:endParaRPr sz="2150">
              <a:latin typeface="Arial Black"/>
              <a:cs typeface="Arial Black"/>
            </a:endParaRPr>
          </a:p>
          <a:p>
            <a:pPr marL="389255" marR="649605" indent="-377190">
              <a:lnSpc>
                <a:spcPct val="1497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Herencia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utilizamos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palabra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reservada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extends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super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hacer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referencia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clase</a:t>
            </a:r>
            <a:r>
              <a:rPr sz="2150" spc="-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base</a:t>
            </a:r>
            <a:endParaRPr sz="2150">
              <a:latin typeface="Arial Black"/>
              <a:cs typeface="Arial Black"/>
            </a:endParaRPr>
          </a:p>
          <a:p>
            <a:pPr marL="389255" marR="342265" indent="-377190">
              <a:lnSpc>
                <a:spcPct val="1495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declara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constructor en la 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clase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derivada, 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constructor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clase 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base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defecto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559145"/>
            <a:ext cx="6880628" cy="10096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592203"/>
            <a:ext cx="774827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Concepto </a:t>
            </a:r>
            <a:r>
              <a:rPr spc="-20" dirty="0"/>
              <a:t>de </a:t>
            </a:r>
            <a:r>
              <a:rPr spc="-25" dirty="0"/>
              <a:t>un </a:t>
            </a:r>
            <a:r>
              <a:rPr dirty="0"/>
              <a:t>programa </a:t>
            </a:r>
            <a:r>
              <a:rPr spc="-45" dirty="0"/>
              <a:t>en</a:t>
            </a:r>
            <a:r>
              <a:rPr spc="85" dirty="0"/>
              <a:t> </a:t>
            </a:r>
            <a:r>
              <a:rPr spc="-75" dirty="0"/>
              <a:t>ejecución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545891"/>
            <a:ext cx="10229215" cy="9199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  <a:tab pos="1283970" algn="l"/>
              </a:tabLst>
            </a:pP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Stack	</a:t>
            </a:r>
            <a:r>
              <a:rPr sz="2150" b="1" spc="320" dirty="0">
                <a:solidFill>
                  <a:srgbClr val="707071"/>
                </a:solidFill>
                <a:latin typeface="Arial"/>
                <a:cs typeface="Arial"/>
              </a:rPr>
              <a:t>(Pila):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llamadas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function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generan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stack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4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frames</a:t>
            </a:r>
            <a:endParaRPr sz="2150">
              <a:latin typeface="Arial"/>
              <a:cs typeface="Arial"/>
            </a:endParaRPr>
          </a:p>
          <a:p>
            <a:pPr marL="389255" marR="21526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frame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encapsula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contexto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variables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locales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1135380" algn="l"/>
              </a:tabLst>
            </a:pP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Heap	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(Montículo):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colocados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114" dirty="0">
                <a:solidFill>
                  <a:srgbClr val="707071"/>
                </a:solidFill>
                <a:latin typeface="Arial"/>
                <a:cs typeface="Arial"/>
              </a:rPr>
              <a:t>heap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Tal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nombre 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vasta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región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memoria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generalmente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tiene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estructura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ni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orden</a:t>
            </a:r>
            <a:endParaRPr sz="2150">
              <a:latin typeface="Arial Black"/>
              <a:cs typeface="Arial Black"/>
            </a:endParaRPr>
          </a:p>
          <a:p>
            <a:pPr marL="389255" marR="58419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283970" algn="l"/>
              </a:tabLst>
            </a:pPr>
            <a:r>
              <a:rPr sz="2150" b="1" spc="-165" dirty="0">
                <a:solidFill>
                  <a:srgbClr val="707071"/>
                </a:solidFill>
                <a:latin typeface="Arial"/>
                <a:cs typeface="Arial"/>
              </a:rPr>
              <a:t>Queue	</a:t>
            </a:r>
            <a:r>
              <a:rPr sz="2150" b="1" spc="200" dirty="0">
                <a:solidFill>
                  <a:srgbClr val="707071"/>
                </a:solidFill>
                <a:latin typeface="Arial"/>
                <a:cs typeface="Arial"/>
              </a:rPr>
              <a:t>(Cola):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programa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ejecución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cola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mensajes,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cual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listas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mensajes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procesados.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Cada mensaje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está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asociado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función.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está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vacía,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mensaje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sacado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cola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procesado.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Esto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es,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llamar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asociada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mensaje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(y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ende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frame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stack</a:t>
            </a:r>
            <a:r>
              <a:rPr sz="2150" spc="-10" dirty="0">
                <a:solidFill>
                  <a:srgbClr val="707071"/>
                </a:solidFill>
                <a:latin typeface="Arial Black"/>
                <a:cs typeface="Arial Black"/>
              </a:rPr>
              <a:t>).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mensaje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termina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pila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está vacía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nuevamante</a:t>
            </a:r>
            <a:endParaRPr sz="2150">
              <a:latin typeface="Arial Black"/>
              <a:cs typeface="Arial Black"/>
            </a:endParaRPr>
          </a:p>
          <a:p>
            <a:pPr marL="389255" marR="54546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b="1" spc="-90" dirty="0">
                <a:solidFill>
                  <a:srgbClr val="707071"/>
                </a:solidFill>
                <a:latin typeface="Arial"/>
                <a:cs typeface="Arial"/>
              </a:rPr>
              <a:t>myFunctionA</a:t>
            </a:r>
            <a:r>
              <a:rPr sz="2150" spc="-9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primer 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frame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creado,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cual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 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myFunctionA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argumentos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variables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locales.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myFunctionA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  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myFunctionB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otro 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frame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creado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colocado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encima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primero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stack</a:t>
            </a:r>
            <a:r>
              <a:rPr sz="2150" spc="20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myFunctionB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termina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ejecutarse,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último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frame  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b="1" spc="-95" dirty="0">
                <a:solidFill>
                  <a:srgbClr val="707071"/>
                </a:solidFill>
                <a:latin typeface="Arial"/>
                <a:cs typeface="Arial"/>
              </a:rPr>
              <a:t>myFunctionB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)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quitado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stack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quedando </a:t>
            </a:r>
            <a:r>
              <a:rPr sz="2150" b="1" spc="-90" dirty="0">
                <a:solidFill>
                  <a:srgbClr val="707071"/>
                </a:solidFill>
                <a:latin typeface="Arial"/>
                <a:cs typeface="Arial"/>
              </a:rPr>
              <a:t>myFunctionB</a:t>
            </a:r>
            <a:r>
              <a:rPr sz="2150" spc="-90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Cuando  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myFunctionA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termina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ejecutarse,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stack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está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vacío.</a:t>
            </a:r>
            <a:endParaRPr sz="215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8668" y="602913"/>
            <a:ext cx="6067425" cy="4773930"/>
            <a:chOff x="748668" y="602913"/>
            <a:chExt cx="6067425" cy="4773930"/>
          </a:xfrm>
        </p:grpSpPr>
        <p:sp>
          <p:nvSpPr>
            <p:cNvPr id="5" name="object 5"/>
            <p:cNvSpPr/>
            <p:nvPr/>
          </p:nvSpPr>
          <p:spPr>
            <a:xfrm>
              <a:off x="1893554" y="608149"/>
              <a:ext cx="4916805" cy="3623945"/>
            </a:xfrm>
            <a:custGeom>
              <a:avLst/>
              <a:gdLst/>
              <a:ahLst/>
              <a:cxnLst/>
              <a:rect l="l" t="t" r="r" b="b"/>
              <a:pathLst>
                <a:path w="4916805" h="3623945">
                  <a:moveTo>
                    <a:pt x="0" y="3623764"/>
                  </a:moveTo>
                  <a:lnTo>
                    <a:pt x="4916708" y="3623764"/>
                  </a:lnTo>
                  <a:lnTo>
                    <a:pt x="4916708" y="0"/>
                  </a:lnTo>
                  <a:lnTo>
                    <a:pt x="0" y="0"/>
                  </a:lnTo>
                  <a:lnTo>
                    <a:pt x="0" y="3623764"/>
                  </a:lnTo>
                  <a:close/>
                </a:path>
              </a:pathLst>
            </a:custGeom>
            <a:solidFill>
              <a:srgbClr val="DCD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3903" y="608149"/>
              <a:ext cx="6056630" cy="4763770"/>
            </a:xfrm>
            <a:custGeom>
              <a:avLst/>
              <a:gdLst/>
              <a:ahLst/>
              <a:cxnLst/>
              <a:rect l="l" t="t" r="r" b="b"/>
              <a:pathLst>
                <a:path w="6056630" h="4763770">
                  <a:moveTo>
                    <a:pt x="0" y="4763415"/>
                  </a:moveTo>
                  <a:lnTo>
                    <a:pt x="6056360" y="4763415"/>
                  </a:lnTo>
                  <a:lnTo>
                    <a:pt x="6056360" y="0"/>
                  </a:lnTo>
                  <a:lnTo>
                    <a:pt x="0" y="0"/>
                  </a:lnTo>
                  <a:lnTo>
                    <a:pt x="0" y="4763415"/>
                  </a:lnTo>
                  <a:close/>
                </a:path>
              </a:pathLst>
            </a:custGeom>
            <a:ln w="10470">
              <a:solidFill>
                <a:srgbClr val="DC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3903" y="4231913"/>
              <a:ext cx="6056630" cy="1139825"/>
            </a:xfrm>
            <a:custGeom>
              <a:avLst/>
              <a:gdLst/>
              <a:ahLst/>
              <a:cxnLst/>
              <a:rect l="l" t="t" r="r" b="b"/>
              <a:pathLst>
                <a:path w="6056630" h="1139825">
                  <a:moveTo>
                    <a:pt x="6056360" y="0"/>
                  </a:moveTo>
                  <a:lnTo>
                    <a:pt x="0" y="0"/>
                  </a:lnTo>
                  <a:lnTo>
                    <a:pt x="0" y="1139651"/>
                  </a:lnTo>
                  <a:lnTo>
                    <a:pt x="6056360" y="1139651"/>
                  </a:lnTo>
                  <a:lnTo>
                    <a:pt x="6056360" y="0"/>
                  </a:lnTo>
                  <a:close/>
                </a:path>
              </a:pathLst>
            </a:custGeom>
            <a:solidFill>
              <a:srgbClr val="C1E0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3903" y="4231913"/>
              <a:ext cx="6056630" cy="1139825"/>
            </a:xfrm>
            <a:custGeom>
              <a:avLst/>
              <a:gdLst/>
              <a:ahLst/>
              <a:cxnLst/>
              <a:rect l="l" t="t" r="r" b="b"/>
              <a:pathLst>
                <a:path w="6056630" h="1139825">
                  <a:moveTo>
                    <a:pt x="0" y="1139651"/>
                  </a:moveTo>
                  <a:lnTo>
                    <a:pt x="6056360" y="1139651"/>
                  </a:lnTo>
                  <a:lnTo>
                    <a:pt x="6056360" y="0"/>
                  </a:lnTo>
                  <a:lnTo>
                    <a:pt x="0" y="0"/>
                  </a:lnTo>
                  <a:lnTo>
                    <a:pt x="0" y="1139651"/>
                  </a:lnTo>
                  <a:close/>
                </a:path>
              </a:pathLst>
            </a:custGeom>
            <a:ln w="10470">
              <a:solidFill>
                <a:srgbClr val="C1E0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3903" y="608149"/>
              <a:ext cx="1139825" cy="3623945"/>
            </a:xfrm>
            <a:custGeom>
              <a:avLst/>
              <a:gdLst/>
              <a:ahLst/>
              <a:cxnLst/>
              <a:rect l="l" t="t" r="r" b="b"/>
              <a:pathLst>
                <a:path w="1139825" h="3623945">
                  <a:moveTo>
                    <a:pt x="1139651" y="0"/>
                  </a:moveTo>
                  <a:lnTo>
                    <a:pt x="0" y="0"/>
                  </a:lnTo>
                  <a:lnTo>
                    <a:pt x="0" y="3623764"/>
                  </a:lnTo>
                  <a:lnTo>
                    <a:pt x="1139651" y="3623764"/>
                  </a:lnTo>
                  <a:lnTo>
                    <a:pt x="1139651" y="0"/>
                  </a:lnTo>
                  <a:close/>
                </a:path>
              </a:pathLst>
            </a:custGeom>
            <a:solidFill>
              <a:srgbClr val="83C2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3903" y="608149"/>
              <a:ext cx="1139825" cy="3623945"/>
            </a:xfrm>
            <a:custGeom>
              <a:avLst/>
              <a:gdLst/>
              <a:ahLst/>
              <a:cxnLst/>
              <a:rect l="l" t="t" r="r" b="b"/>
              <a:pathLst>
                <a:path w="1139825" h="3623945">
                  <a:moveTo>
                    <a:pt x="0" y="3623764"/>
                  </a:moveTo>
                  <a:lnTo>
                    <a:pt x="1139651" y="3623764"/>
                  </a:lnTo>
                  <a:lnTo>
                    <a:pt x="1139651" y="0"/>
                  </a:lnTo>
                  <a:lnTo>
                    <a:pt x="0" y="0"/>
                  </a:lnTo>
                  <a:lnTo>
                    <a:pt x="0" y="3623764"/>
                  </a:lnTo>
                  <a:close/>
                </a:path>
              </a:pathLst>
            </a:custGeom>
            <a:ln w="10470">
              <a:solidFill>
                <a:srgbClr val="C1E0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3375" y="4478188"/>
              <a:ext cx="854710" cy="647700"/>
            </a:xfrm>
            <a:custGeom>
              <a:avLst/>
              <a:gdLst/>
              <a:ahLst/>
              <a:cxnLst/>
              <a:rect l="l" t="t" r="r" b="b"/>
              <a:pathLst>
                <a:path w="854710" h="647700">
                  <a:moveTo>
                    <a:pt x="854424" y="0"/>
                  </a:moveTo>
                  <a:lnTo>
                    <a:pt x="0" y="0"/>
                  </a:lnTo>
                  <a:lnTo>
                    <a:pt x="0" y="647100"/>
                  </a:lnTo>
                  <a:lnTo>
                    <a:pt x="854424" y="647100"/>
                  </a:lnTo>
                  <a:lnTo>
                    <a:pt x="854424" y="0"/>
                  </a:lnTo>
                  <a:close/>
                </a:path>
              </a:pathLst>
            </a:custGeom>
            <a:solidFill>
              <a:srgbClr val="C4C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3375" y="4478188"/>
              <a:ext cx="854710" cy="647700"/>
            </a:xfrm>
            <a:custGeom>
              <a:avLst/>
              <a:gdLst/>
              <a:ahLst/>
              <a:cxnLst/>
              <a:rect l="l" t="t" r="r" b="b"/>
              <a:pathLst>
                <a:path w="854710" h="647700">
                  <a:moveTo>
                    <a:pt x="0" y="647100"/>
                  </a:moveTo>
                  <a:lnTo>
                    <a:pt x="854424" y="647100"/>
                  </a:lnTo>
                  <a:lnTo>
                    <a:pt x="854424" y="0"/>
                  </a:lnTo>
                  <a:lnTo>
                    <a:pt x="0" y="0"/>
                  </a:lnTo>
                  <a:lnTo>
                    <a:pt x="0" y="647100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87272" y="4471905"/>
              <a:ext cx="855980" cy="648970"/>
            </a:xfrm>
            <a:custGeom>
              <a:avLst/>
              <a:gdLst/>
              <a:ahLst/>
              <a:cxnLst/>
              <a:rect l="l" t="t" r="r" b="b"/>
              <a:pathLst>
                <a:path w="855980" h="648970">
                  <a:moveTo>
                    <a:pt x="855680" y="0"/>
                  </a:moveTo>
                  <a:lnTo>
                    <a:pt x="0" y="0"/>
                  </a:lnTo>
                  <a:lnTo>
                    <a:pt x="0" y="648357"/>
                  </a:lnTo>
                  <a:lnTo>
                    <a:pt x="855680" y="648357"/>
                  </a:lnTo>
                  <a:lnTo>
                    <a:pt x="855680" y="0"/>
                  </a:lnTo>
                  <a:close/>
                </a:path>
              </a:pathLst>
            </a:custGeom>
            <a:solidFill>
              <a:srgbClr val="C4C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87272" y="4471905"/>
              <a:ext cx="855980" cy="648970"/>
            </a:xfrm>
            <a:custGeom>
              <a:avLst/>
              <a:gdLst/>
              <a:ahLst/>
              <a:cxnLst/>
              <a:rect l="l" t="t" r="r" b="b"/>
              <a:pathLst>
                <a:path w="855980" h="648970">
                  <a:moveTo>
                    <a:pt x="0" y="648357"/>
                  </a:moveTo>
                  <a:lnTo>
                    <a:pt x="855680" y="648357"/>
                  </a:lnTo>
                  <a:lnTo>
                    <a:pt x="855680" y="0"/>
                  </a:lnTo>
                  <a:lnTo>
                    <a:pt x="0" y="0"/>
                  </a:lnTo>
                  <a:lnTo>
                    <a:pt x="0" y="648357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82425" y="4478188"/>
              <a:ext cx="854710" cy="647700"/>
            </a:xfrm>
            <a:custGeom>
              <a:avLst/>
              <a:gdLst/>
              <a:ahLst/>
              <a:cxnLst/>
              <a:rect l="l" t="t" r="r" b="b"/>
              <a:pathLst>
                <a:path w="854710" h="647700">
                  <a:moveTo>
                    <a:pt x="854424" y="0"/>
                  </a:moveTo>
                  <a:lnTo>
                    <a:pt x="0" y="0"/>
                  </a:lnTo>
                  <a:lnTo>
                    <a:pt x="0" y="647100"/>
                  </a:lnTo>
                  <a:lnTo>
                    <a:pt x="854424" y="647100"/>
                  </a:lnTo>
                  <a:lnTo>
                    <a:pt x="854424" y="0"/>
                  </a:lnTo>
                  <a:close/>
                </a:path>
              </a:pathLst>
            </a:custGeom>
            <a:solidFill>
              <a:srgbClr val="C4C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82425" y="4478188"/>
              <a:ext cx="854710" cy="647700"/>
            </a:xfrm>
            <a:custGeom>
              <a:avLst/>
              <a:gdLst/>
              <a:ahLst/>
              <a:cxnLst/>
              <a:rect l="l" t="t" r="r" b="b"/>
              <a:pathLst>
                <a:path w="854710" h="647700">
                  <a:moveTo>
                    <a:pt x="0" y="647100"/>
                  </a:moveTo>
                  <a:lnTo>
                    <a:pt x="854424" y="647100"/>
                  </a:lnTo>
                  <a:lnTo>
                    <a:pt x="854424" y="0"/>
                  </a:lnTo>
                  <a:lnTo>
                    <a:pt x="0" y="0"/>
                  </a:lnTo>
                  <a:lnTo>
                    <a:pt x="0" y="647100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888" y="3457905"/>
              <a:ext cx="855980" cy="647700"/>
            </a:xfrm>
            <a:custGeom>
              <a:avLst/>
              <a:gdLst/>
              <a:ahLst/>
              <a:cxnLst/>
              <a:rect l="l" t="t" r="r" b="b"/>
              <a:pathLst>
                <a:path w="855980" h="647700">
                  <a:moveTo>
                    <a:pt x="855680" y="0"/>
                  </a:moveTo>
                  <a:lnTo>
                    <a:pt x="0" y="0"/>
                  </a:lnTo>
                  <a:lnTo>
                    <a:pt x="0" y="647100"/>
                  </a:lnTo>
                  <a:lnTo>
                    <a:pt x="855680" y="647100"/>
                  </a:lnTo>
                  <a:lnTo>
                    <a:pt x="855680" y="0"/>
                  </a:lnTo>
                  <a:close/>
                </a:path>
              </a:pathLst>
            </a:custGeom>
            <a:solidFill>
              <a:srgbClr val="DCD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5888" y="3457905"/>
              <a:ext cx="855980" cy="647700"/>
            </a:xfrm>
            <a:custGeom>
              <a:avLst/>
              <a:gdLst/>
              <a:ahLst/>
              <a:cxnLst/>
              <a:rect l="l" t="t" r="r" b="b"/>
              <a:pathLst>
                <a:path w="855980" h="647700">
                  <a:moveTo>
                    <a:pt x="0" y="647100"/>
                  </a:moveTo>
                  <a:lnTo>
                    <a:pt x="855680" y="647100"/>
                  </a:lnTo>
                  <a:lnTo>
                    <a:pt x="855680" y="0"/>
                  </a:lnTo>
                  <a:lnTo>
                    <a:pt x="0" y="0"/>
                  </a:lnTo>
                  <a:lnTo>
                    <a:pt x="0" y="647100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3375" y="2685153"/>
              <a:ext cx="854710" cy="647700"/>
            </a:xfrm>
            <a:custGeom>
              <a:avLst/>
              <a:gdLst/>
              <a:ahLst/>
              <a:cxnLst/>
              <a:rect l="l" t="t" r="r" b="b"/>
              <a:pathLst>
                <a:path w="854710" h="647700">
                  <a:moveTo>
                    <a:pt x="854424" y="0"/>
                  </a:moveTo>
                  <a:lnTo>
                    <a:pt x="0" y="0"/>
                  </a:lnTo>
                  <a:lnTo>
                    <a:pt x="0" y="647100"/>
                  </a:lnTo>
                  <a:lnTo>
                    <a:pt x="854424" y="647100"/>
                  </a:lnTo>
                  <a:lnTo>
                    <a:pt x="854424" y="0"/>
                  </a:lnTo>
                  <a:close/>
                </a:path>
              </a:pathLst>
            </a:custGeom>
            <a:solidFill>
              <a:srgbClr val="DCD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3375" y="2685153"/>
              <a:ext cx="854710" cy="647700"/>
            </a:xfrm>
            <a:custGeom>
              <a:avLst/>
              <a:gdLst/>
              <a:ahLst/>
              <a:cxnLst/>
              <a:rect l="l" t="t" r="r" b="b"/>
              <a:pathLst>
                <a:path w="854710" h="647700">
                  <a:moveTo>
                    <a:pt x="0" y="647100"/>
                  </a:moveTo>
                  <a:lnTo>
                    <a:pt x="854424" y="647100"/>
                  </a:lnTo>
                  <a:lnTo>
                    <a:pt x="854424" y="0"/>
                  </a:lnTo>
                  <a:lnTo>
                    <a:pt x="0" y="0"/>
                  </a:lnTo>
                  <a:lnTo>
                    <a:pt x="0" y="647100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5888" y="1912402"/>
              <a:ext cx="855980" cy="647700"/>
            </a:xfrm>
            <a:custGeom>
              <a:avLst/>
              <a:gdLst/>
              <a:ahLst/>
              <a:cxnLst/>
              <a:rect l="l" t="t" r="r" b="b"/>
              <a:pathLst>
                <a:path w="855980" h="647700">
                  <a:moveTo>
                    <a:pt x="855680" y="0"/>
                  </a:moveTo>
                  <a:lnTo>
                    <a:pt x="0" y="0"/>
                  </a:lnTo>
                  <a:lnTo>
                    <a:pt x="0" y="647100"/>
                  </a:lnTo>
                  <a:lnTo>
                    <a:pt x="855680" y="647100"/>
                  </a:lnTo>
                  <a:lnTo>
                    <a:pt x="855680" y="0"/>
                  </a:lnTo>
                  <a:close/>
                </a:path>
              </a:pathLst>
            </a:custGeom>
            <a:solidFill>
              <a:srgbClr val="DCD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5888" y="1912402"/>
              <a:ext cx="855980" cy="647700"/>
            </a:xfrm>
            <a:custGeom>
              <a:avLst/>
              <a:gdLst/>
              <a:ahLst/>
              <a:cxnLst/>
              <a:rect l="l" t="t" r="r" b="b"/>
              <a:pathLst>
                <a:path w="855980" h="647700">
                  <a:moveTo>
                    <a:pt x="0" y="647100"/>
                  </a:moveTo>
                  <a:lnTo>
                    <a:pt x="855680" y="647100"/>
                  </a:lnTo>
                  <a:lnTo>
                    <a:pt x="855680" y="0"/>
                  </a:lnTo>
                  <a:lnTo>
                    <a:pt x="0" y="0"/>
                  </a:lnTo>
                  <a:lnTo>
                    <a:pt x="0" y="647100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51191" y="4471905"/>
              <a:ext cx="855980" cy="648970"/>
            </a:xfrm>
            <a:custGeom>
              <a:avLst/>
              <a:gdLst/>
              <a:ahLst/>
              <a:cxnLst/>
              <a:rect l="l" t="t" r="r" b="b"/>
              <a:pathLst>
                <a:path w="855979" h="648970">
                  <a:moveTo>
                    <a:pt x="855680" y="0"/>
                  </a:moveTo>
                  <a:lnTo>
                    <a:pt x="0" y="0"/>
                  </a:lnTo>
                  <a:lnTo>
                    <a:pt x="0" y="648357"/>
                  </a:lnTo>
                  <a:lnTo>
                    <a:pt x="855680" y="648357"/>
                  </a:lnTo>
                  <a:lnTo>
                    <a:pt x="855680" y="0"/>
                  </a:lnTo>
                  <a:close/>
                </a:path>
              </a:pathLst>
            </a:custGeom>
            <a:solidFill>
              <a:srgbClr val="C4C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51191" y="4471905"/>
              <a:ext cx="855980" cy="648970"/>
            </a:xfrm>
            <a:custGeom>
              <a:avLst/>
              <a:gdLst/>
              <a:ahLst/>
              <a:cxnLst/>
              <a:rect l="l" t="t" r="r" b="b"/>
              <a:pathLst>
                <a:path w="855979" h="648970">
                  <a:moveTo>
                    <a:pt x="0" y="648357"/>
                  </a:moveTo>
                  <a:lnTo>
                    <a:pt x="855680" y="648357"/>
                  </a:lnTo>
                  <a:lnTo>
                    <a:pt x="855680" y="0"/>
                  </a:lnTo>
                  <a:lnTo>
                    <a:pt x="0" y="0"/>
                  </a:lnTo>
                  <a:lnTo>
                    <a:pt x="0" y="648357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95205" y="1074312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85226" y="0"/>
                  </a:moveTo>
                  <a:lnTo>
                    <a:pt x="0" y="0"/>
                  </a:lnTo>
                  <a:lnTo>
                    <a:pt x="0" y="285226"/>
                  </a:lnTo>
                  <a:lnTo>
                    <a:pt x="285226" y="285226"/>
                  </a:lnTo>
                  <a:lnTo>
                    <a:pt x="285226" y="0"/>
                  </a:lnTo>
                  <a:close/>
                </a:path>
              </a:pathLst>
            </a:custGeom>
            <a:solidFill>
              <a:srgbClr val="A0A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95205" y="1074312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285226"/>
                  </a:moveTo>
                  <a:lnTo>
                    <a:pt x="285226" y="285226"/>
                  </a:lnTo>
                  <a:lnTo>
                    <a:pt x="285226" y="0"/>
                  </a:lnTo>
                  <a:lnTo>
                    <a:pt x="0" y="0"/>
                  </a:lnTo>
                  <a:lnTo>
                    <a:pt x="0" y="285226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52879" y="1267814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3970" y="0"/>
                  </a:moveTo>
                  <a:lnTo>
                    <a:pt x="0" y="0"/>
                  </a:lnTo>
                  <a:lnTo>
                    <a:pt x="0" y="283970"/>
                  </a:lnTo>
                  <a:lnTo>
                    <a:pt x="283970" y="283970"/>
                  </a:lnTo>
                  <a:lnTo>
                    <a:pt x="283970" y="0"/>
                  </a:lnTo>
                  <a:close/>
                </a:path>
              </a:pathLst>
            </a:custGeom>
            <a:solidFill>
              <a:srgbClr val="A0A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52879" y="1267814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0" y="283970"/>
                  </a:moveTo>
                  <a:lnTo>
                    <a:pt x="283970" y="283970"/>
                  </a:lnTo>
                  <a:lnTo>
                    <a:pt x="283970" y="0"/>
                  </a:lnTo>
                  <a:lnTo>
                    <a:pt x="0" y="0"/>
                  </a:lnTo>
                  <a:lnTo>
                    <a:pt x="0" y="283970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22113" y="2330819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85226" y="0"/>
                  </a:moveTo>
                  <a:lnTo>
                    <a:pt x="0" y="0"/>
                  </a:lnTo>
                  <a:lnTo>
                    <a:pt x="0" y="285226"/>
                  </a:lnTo>
                  <a:lnTo>
                    <a:pt x="285226" y="285226"/>
                  </a:lnTo>
                  <a:lnTo>
                    <a:pt x="285226" y="0"/>
                  </a:lnTo>
                  <a:close/>
                </a:path>
              </a:pathLst>
            </a:custGeom>
            <a:solidFill>
              <a:srgbClr val="A0A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22113" y="2330819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285226"/>
                  </a:moveTo>
                  <a:lnTo>
                    <a:pt x="285226" y="285226"/>
                  </a:lnTo>
                  <a:lnTo>
                    <a:pt x="285226" y="0"/>
                  </a:lnTo>
                  <a:lnTo>
                    <a:pt x="0" y="0"/>
                  </a:lnTo>
                  <a:lnTo>
                    <a:pt x="0" y="285226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67310" y="2749235"/>
              <a:ext cx="284480" cy="285750"/>
            </a:xfrm>
            <a:custGeom>
              <a:avLst/>
              <a:gdLst/>
              <a:ahLst/>
              <a:cxnLst/>
              <a:rect l="l" t="t" r="r" b="b"/>
              <a:pathLst>
                <a:path w="284479" h="285750">
                  <a:moveTo>
                    <a:pt x="283970" y="0"/>
                  </a:moveTo>
                  <a:lnTo>
                    <a:pt x="0" y="0"/>
                  </a:lnTo>
                  <a:lnTo>
                    <a:pt x="0" y="285226"/>
                  </a:lnTo>
                  <a:lnTo>
                    <a:pt x="283970" y="285226"/>
                  </a:lnTo>
                  <a:lnTo>
                    <a:pt x="283970" y="0"/>
                  </a:lnTo>
                  <a:close/>
                </a:path>
              </a:pathLst>
            </a:custGeom>
            <a:solidFill>
              <a:srgbClr val="A0A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67310" y="2749235"/>
              <a:ext cx="284480" cy="285750"/>
            </a:xfrm>
            <a:custGeom>
              <a:avLst/>
              <a:gdLst/>
              <a:ahLst/>
              <a:cxnLst/>
              <a:rect l="l" t="t" r="r" b="b"/>
              <a:pathLst>
                <a:path w="284479" h="285750">
                  <a:moveTo>
                    <a:pt x="0" y="285226"/>
                  </a:moveTo>
                  <a:lnTo>
                    <a:pt x="283970" y="285226"/>
                  </a:lnTo>
                  <a:lnTo>
                    <a:pt x="283970" y="0"/>
                  </a:lnTo>
                  <a:lnTo>
                    <a:pt x="0" y="0"/>
                  </a:lnTo>
                  <a:lnTo>
                    <a:pt x="0" y="285226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18181" y="176916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85226" y="0"/>
                  </a:moveTo>
                  <a:lnTo>
                    <a:pt x="0" y="0"/>
                  </a:lnTo>
                  <a:lnTo>
                    <a:pt x="0" y="285226"/>
                  </a:lnTo>
                  <a:lnTo>
                    <a:pt x="285226" y="285226"/>
                  </a:lnTo>
                  <a:lnTo>
                    <a:pt x="285226" y="0"/>
                  </a:lnTo>
                  <a:close/>
                </a:path>
              </a:pathLst>
            </a:custGeom>
            <a:solidFill>
              <a:srgbClr val="A0A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18181" y="176916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285226"/>
                  </a:moveTo>
                  <a:lnTo>
                    <a:pt x="285226" y="285226"/>
                  </a:lnTo>
                  <a:lnTo>
                    <a:pt x="285226" y="0"/>
                  </a:lnTo>
                  <a:lnTo>
                    <a:pt x="0" y="0"/>
                  </a:lnTo>
                  <a:lnTo>
                    <a:pt x="0" y="285226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76679" y="1669896"/>
              <a:ext cx="285750" cy="284480"/>
            </a:xfrm>
            <a:custGeom>
              <a:avLst/>
              <a:gdLst/>
              <a:ahLst/>
              <a:cxnLst/>
              <a:rect l="l" t="t" r="r" b="b"/>
              <a:pathLst>
                <a:path w="285750" h="284480">
                  <a:moveTo>
                    <a:pt x="285226" y="0"/>
                  </a:moveTo>
                  <a:lnTo>
                    <a:pt x="0" y="0"/>
                  </a:lnTo>
                  <a:lnTo>
                    <a:pt x="0" y="283970"/>
                  </a:lnTo>
                  <a:lnTo>
                    <a:pt x="285226" y="283970"/>
                  </a:lnTo>
                  <a:lnTo>
                    <a:pt x="285226" y="0"/>
                  </a:lnTo>
                  <a:close/>
                </a:path>
              </a:pathLst>
            </a:custGeom>
            <a:solidFill>
              <a:srgbClr val="A0A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6679" y="1669896"/>
              <a:ext cx="285750" cy="284480"/>
            </a:xfrm>
            <a:custGeom>
              <a:avLst/>
              <a:gdLst/>
              <a:ahLst/>
              <a:cxnLst/>
              <a:rect l="l" t="t" r="r" b="b"/>
              <a:pathLst>
                <a:path w="285750" h="284480">
                  <a:moveTo>
                    <a:pt x="0" y="283970"/>
                  </a:moveTo>
                  <a:lnTo>
                    <a:pt x="285226" y="283970"/>
                  </a:lnTo>
                  <a:lnTo>
                    <a:pt x="285226" y="0"/>
                  </a:lnTo>
                  <a:lnTo>
                    <a:pt x="0" y="0"/>
                  </a:lnTo>
                  <a:lnTo>
                    <a:pt x="0" y="283970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40151" y="3059592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85226" y="0"/>
                  </a:moveTo>
                  <a:lnTo>
                    <a:pt x="0" y="0"/>
                  </a:lnTo>
                  <a:lnTo>
                    <a:pt x="0" y="285226"/>
                  </a:lnTo>
                  <a:lnTo>
                    <a:pt x="285226" y="285226"/>
                  </a:lnTo>
                  <a:lnTo>
                    <a:pt x="285226" y="0"/>
                  </a:lnTo>
                  <a:close/>
                </a:path>
              </a:pathLst>
            </a:custGeom>
            <a:solidFill>
              <a:srgbClr val="A0A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40151" y="3059592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285226"/>
                  </a:moveTo>
                  <a:lnTo>
                    <a:pt x="285226" y="285226"/>
                  </a:lnTo>
                  <a:lnTo>
                    <a:pt x="285226" y="0"/>
                  </a:lnTo>
                  <a:lnTo>
                    <a:pt x="0" y="0"/>
                  </a:lnTo>
                  <a:lnTo>
                    <a:pt x="0" y="285226"/>
                  </a:lnTo>
                  <a:close/>
                </a:path>
              </a:pathLst>
            </a:custGeom>
            <a:ln w="10470">
              <a:solidFill>
                <a:srgbClr val="A0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59139" y="733455"/>
            <a:ext cx="11347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20"/>
              </a:spcBef>
            </a:pPr>
            <a:r>
              <a:rPr sz="2700" spc="-500" dirty="0">
                <a:solidFill>
                  <a:srgbClr val="515252"/>
                </a:solidFill>
                <a:latin typeface="Arial Black"/>
                <a:cs typeface="Arial Black"/>
              </a:rPr>
              <a:t>STACK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9139" y="4541611"/>
            <a:ext cx="604647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77190" algn="r">
              <a:lnSpc>
                <a:spcPct val="100000"/>
              </a:lnSpc>
              <a:spcBef>
                <a:spcPts val="120"/>
              </a:spcBef>
            </a:pPr>
            <a:r>
              <a:rPr sz="2700" spc="-425" dirty="0">
                <a:solidFill>
                  <a:srgbClr val="515252"/>
                </a:solidFill>
                <a:latin typeface="Arial Black"/>
                <a:cs typeface="Arial Black"/>
              </a:rPr>
              <a:t>QUEUE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40666" y="733455"/>
            <a:ext cx="84963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700" spc="-420" dirty="0">
                <a:solidFill>
                  <a:srgbClr val="515252"/>
                </a:solidFill>
                <a:latin typeface="Arial Black"/>
                <a:cs typeface="Arial Black"/>
              </a:rPr>
              <a:t>HEAP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3903" y="5632917"/>
            <a:ext cx="5122775" cy="5360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476080"/>
            <a:ext cx="221678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Event</a:t>
            </a:r>
            <a:r>
              <a:rPr spc="-75" dirty="0"/>
              <a:t> </a:t>
            </a:r>
            <a:r>
              <a:rPr spc="-85" dirty="0"/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266925"/>
            <a:ext cx="10031095" cy="960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426084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Event 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Loop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nombre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forma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trabaja: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Esperar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llegue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mensaje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procesarlo</a:t>
            </a:r>
            <a:endParaRPr sz="2150">
              <a:latin typeface="Arial Black"/>
              <a:cs typeface="Arial Black"/>
            </a:endParaRPr>
          </a:p>
          <a:p>
            <a:pPr marL="389255" marR="11557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Run 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to </a:t>
            </a:r>
            <a:r>
              <a:rPr sz="2150" b="1" spc="-25" dirty="0">
                <a:solidFill>
                  <a:srgbClr val="707071"/>
                </a:solidFill>
                <a:latin typeface="Arial"/>
                <a:cs typeface="Arial"/>
              </a:rPr>
              <a:t>Completion: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Cada mensaje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procesado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completamente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antes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otro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mensaje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procesado.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vez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ejecuta,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interrumpida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hasta</a:t>
            </a: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completarse.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desventaja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modelo,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demora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mucho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endParaRPr sz="2150">
              <a:latin typeface="Arial Black"/>
              <a:cs typeface="Arial Black"/>
            </a:endParaRPr>
          </a:p>
          <a:p>
            <a:pPr marL="389255" marR="546100">
              <a:lnSpc>
                <a:spcPct val="149600"/>
              </a:lnSpc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completarse,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procesar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otras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interacciones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usuario.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Aquí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donde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vemos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famoso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mensaje </a:t>
            </a:r>
            <a:r>
              <a:rPr sz="2150" i="1" dirty="0">
                <a:solidFill>
                  <a:srgbClr val="707071"/>
                </a:solidFill>
                <a:latin typeface="Arial"/>
                <a:cs typeface="Arial"/>
              </a:rPr>
              <a:t>“Un </a:t>
            </a:r>
            <a:r>
              <a:rPr sz="2150" i="1" spc="-35" dirty="0">
                <a:solidFill>
                  <a:srgbClr val="707071"/>
                </a:solidFill>
                <a:latin typeface="Arial"/>
                <a:cs typeface="Arial"/>
              </a:rPr>
              <a:t>script </a:t>
            </a:r>
            <a:r>
              <a:rPr sz="2150" i="1" spc="-80" dirty="0">
                <a:solidFill>
                  <a:srgbClr val="707071"/>
                </a:solidFill>
                <a:latin typeface="Arial"/>
                <a:cs typeface="Arial"/>
              </a:rPr>
              <a:t>está </a:t>
            </a:r>
            <a:r>
              <a:rPr sz="2150" i="1" spc="-5" dirty="0">
                <a:solidFill>
                  <a:srgbClr val="707071"/>
                </a:solidFill>
                <a:latin typeface="Arial"/>
                <a:cs typeface="Arial"/>
              </a:rPr>
              <a:t>tomando </a:t>
            </a:r>
            <a:r>
              <a:rPr sz="2150" i="1" spc="-30" dirty="0">
                <a:solidFill>
                  <a:srgbClr val="707071"/>
                </a:solidFill>
                <a:latin typeface="Arial"/>
                <a:cs typeface="Arial"/>
              </a:rPr>
              <a:t>mucho </a:t>
            </a:r>
            <a:r>
              <a:rPr sz="2150" i="1" spc="-5" dirty="0">
                <a:solidFill>
                  <a:srgbClr val="707071"/>
                </a:solidFill>
                <a:latin typeface="Arial"/>
                <a:cs typeface="Arial"/>
              </a:rPr>
              <a:t>tiempo </a:t>
            </a:r>
            <a:r>
              <a:rPr sz="2150" i="1" spc="-70" dirty="0">
                <a:solidFill>
                  <a:srgbClr val="707071"/>
                </a:solidFill>
                <a:latin typeface="Arial"/>
                <a:cs typeface="Arial"/>
              </a:rPr>
              <a:t>en  </a:t>
            </a:r>
            <a:r>
              <a:rPr sz="2150" i="1" spc="-60" dirty="0">
                <a:solidFill>
                  <a:srgbClr val="707071"/>
                </a:solidFill>
                <a:latin typeface="Arial"/>
                <a:cs typeface="Arial"/>
              </a:rPr>
              <a:t>ejecutarse”</a:t>
            </a:r>
            <a:endParaRPr sz="2150">
              <a:latin typeface="Arial"/>
              <a:cs typeface="Arial"/>
            </a:endParaRPr>
          </a:p>
          <a:p>
            <a:pPr marL="389255" marR="32067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5" dirty="0">
                <a:solidFill>
                  <a:srgbClr val="707071"/>
                </a:solidFill>
                <a:latin typeface="Arial"/>
                <a:cs typeface="Arial"/>
              </a:rPr>
              <a:t>Añadir 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mensajes: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browsers,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mensajes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añadidos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vez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ocurre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evento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éste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tiene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EventListener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asociado.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ejemplo,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botón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tiene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EventListener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asociado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evento </a:t>
            </a: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click</a:t>
            </a:r>
            <a:r>
              <a:rPr sz="2150" spc="14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generará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mensaje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setTimeOut()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añade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mensaje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b="1" spc="-90" dirty="0">
                <a:solidFill>
                  <a:srgbClr val="707071"/>
                </a:solidFill>
                <a:latin typeface="Arial"/>
                <a:cs typeface="Arial"/>
              </a:rPr>
              <a:t>queue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después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tiempo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especificado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parámetro.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existe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mensaje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previo,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procesará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momento. 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contrario, tendrá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esperar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mensajes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previos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sean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completados.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razón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Segundo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tiempo mínimo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espera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garantía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esto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cumpla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671153"/>
            <a:ext cx="8012740" cy="8333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811014"/>
            <a:ext cx="503809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setTimeOut </a:t>
            </a:r>
            <a:r>
              <a:rPr spc="-220" dirty="0"/>
              <a:t>vs</a:t>
            </a:r>
            <a:r>
              <a:rPr dirty="0"/>
              <a:t> </a:t>
            </a:r>
            <a:r>
              <a:rPr spc="-10" dirty="0"/>
              <a:t>setInterval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601298"/>
            <a:ext cx="10139680" cy="6925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setTimeOut()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invoca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evalúa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expresión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cantidad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milisegundos</a:t>
            </a:r>
            <a:r>
              <a:rPr sz="2150" spc="-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especificados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setTimeOut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ejecuta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sola</a:t>
            </a:r>
            <a:r>
              <a:rPr sz="2150" spc="-43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vez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setTimeOut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id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timer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creado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utilizarse</a:t>
            </a:r>
            <a:r>
              <a:rPr sz="2150" spc="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clearTimeOut()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cancelarlo</a:t>
            </a:r>
            <a:endParaRPr sz="2150">
              <a:latin typeface="Arial Black"/>
              <a:cs typeface="Arial Black"/>
            </a:endParaRPr>
          </a:p>
          <a:p>
            <a:pPr marL="389255" marR="101663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235" dirty="0">
                <a:solidFill>
                  <a:srgbClr val="707071"/>
                </a:solidFill>
                <a:latin typeface="Arial"/>
                <a:cs typeface="Arial"/>
              </a:rPr>
              <a:t>setInterval()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invoca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evalúa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expresión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intervalos 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específicos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(en</a:t>
            </a:r>
            <a:r>
              <a:rPr sz="2150" spc="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milisegundos)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95" dirty="0">
                <a:solidFill>
                  <a:srgbClr val="707071"/>
                </a:solidFill>
                <a:latin typeface="Arial"/>
                <a:cs typeface="Arial"/>
              </a:rPr>
              <a:t>setInterval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ejecuta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reiteradas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veces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95" dirty="0">
                <a:solidFill>
                  <a:srgbClr val="707071"/>
                </a:solidFill>
                <a:latin typeface="Arial"/>
                <a:cs typeface="Arial"/>
              </a:rPr>
              <a:t>setInterval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id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timer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creado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utilizarse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</a:pPr>
            <a:r>
              <a:rPr sz="2150" b="1" spc="235" dirty="0">
                <a:solidFill>
                  <a:srgbClr val="707071"/>
                </a:solidFill>
                <a:latin typeface="Arial"/>
                <a:cs typeface="Arial"/>
              </a:rPr>
              <a:t>clearInterval()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43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cancelarlo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95" dirty="0">
                <a:solidFill>
                  <a:srgbClr val="707071"/>
                </a:solidFill>
                <a:latin typeface="Arial"/>
                <a:cs typeface="Arial"/>
              </a:rPr>
              <a:t>setInterval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cancela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cerrarse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ventana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447316"/>
            <a:ext cx="6483572" cy="10467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40336"/>
            <a:ext cx="1803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Promises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131746"/>
            <a:ext cx="10228580" cy="986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9271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-50" dirty="0">
                <a:solidFill>
                  <a:srgbClr val="707071"/>
                </a:solidFill>
                <a:latin typeface="Arial"/>
                <a:cs typeface="Arial"/>
              </a:rPr>
              <a:t>Promise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representa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i="1" spc="-5" dirty="0">
                <a:solidFill>
                  <a:srgbClr val="707071"/>
                </a:solidFill>
                <a:latin typeface="Trebuchet MS"/>
                <a:cs typeface="Trebuchet MS"/>
              </a:rPr>
              <a:t>completion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b="1" i="1" spc="-30" dirty="0">
                <a:solidFill>
                  <a:srgbClr val="707071"/>
                </a:solidFill>
                <a:latin typeface="Trebuchet MS"/>
                <a:cs typeface="Trebuchet MS"/>
              </a:rPr>
              <a:t>failure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operación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asincrónica,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retorno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correspondiente</a:t>
            </a:r>
            <a:endParaRPr sz="2150">
              <a:latin typeface="Arial Black"/>
              <a:cs typeface="Arial Black"/>
            </a:endParaRPr>
          </a:p>
          <a:p>
            <a:pPr marL="389255" marR="123888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Recibe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conocido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executor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argumentos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resolve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215" dirty="0">
                <a:solidFill>
                  <a:srgbClr val="707071"/>
                </a:solidFill>
                <a:latin typeface="Arial"/>
                <a:cs typeface="Arial"/>
              </a:rPr>
              <a:t>reject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executor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ejecuta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inmediatamente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pasando los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parámetros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resolve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reject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funciones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70" dirty="0">
                <a:solidFill>
                  <a:srgbClr val="707071"/>
                </a:solidFill>
                <a:latin typeface="Arial Black"/>
                <a:cs typeface="Arial Black"/>
              </a:rPr>
              <a:t>Estas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funciones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llamadas,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resuelven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rechazan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promesa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respectivamente. 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executor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inicia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tarea asincrónica,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vez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completa,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resolve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ejecutó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correctamente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reject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ocurrió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algún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error</a:t>
            </a:r>
            <a:endParaRPr sz="2150">
              <a:latin typeface="Arial Black"/>
              <a:cs typeface="Arial Black"/>
            </a:endParaRPr>
          </a:p>
          <a:p>
            <a:pPr marL="389255" marR="25209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Promise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actúa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proxy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conoce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momento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promise</a:t>
            </a:r>
            <a:endParaRPr sz="2150">
              <a:latin typeface="Arial Black"/>
              <a:cs typeface="Arial Black"/>
            </a:endParaRPr>
          </a:p>
          <a:p>
            <a:pPr marL="389255" marR="8382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métodos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asincrónicos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retornen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fueran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sincrónicos: 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lugar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retornar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inmediatamente,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asincrónico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promesa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proveerá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esperado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posteriormente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algún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momento.</a:t>
            </a:r>
            <a:endParaRPr sz="2150">
              <a:latin typeface="Arial Black"/>
              <a:cs typeface="Arial Black"/>
            </a:endParaRPr>
          </a:p>
          <a:p>
            <a:pPr marL="389255" marR="171767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3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estados: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pending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(estado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inicial), </a:t>
            </a:r>
            <a:r>
              <a:rPr sz="2150" b="1" spc="350" dirty="0">
                <a:solidFill>
                  <a:srgbClr val="707071"/>
                </a:solidFill>
                <a:latin typeface="Arial"/>
                <a:cs typeface="Arial"/>
              </a:rPr>
              <a:t>fullfilled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(completada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satisfactoriamente),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rejected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(operación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fallida)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224016"/>
            <a:ext cx="7927297" cy="6455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811014"/>
            <a:ext cx="307022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Promises </a:t>
            </a:r>
            <a:r>
              <a:rPr spc="229" dirty="0"/>
              <a:t>-</a:t>
            </a:r>
            <a:r>
              <a:rPr spc="35" dirty="0"/>
              <a:t> </a:t>
            </a:r>
            <a:r>
              <a:rPr spc="-50" dirty="0"/>
              <a:t>XHR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601298"/>
            <a:ext cx="10243185" cy="6925309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76555" marR="374015" indent="-37655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376555" algn="l"/>
                <a:tab pos="389890" algn="l"/>
                <a:tab pos="2615565" algn="l"/>
              </a:tabLst>
            </a:pP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XMLHttpRequest	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(XHR)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interfaz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realizar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peticiones </a:t>
            </a:r>
            <a:r>
              <a:rPr sz="2150" b="1" spc="-229" dirty="0">
                <a:solidFill>
                  <a:srgbClr val="707071"/>
                </a:solidFill>
                <a:latin typeface="Arial"/>
                <a:cs typeface="Arial"/>
              </a:rPr>
              <a:t>HTTP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endParaRPr sz="2150">
              <a:latin typeface="Arial Black"/>
              <a:cs typeface="Arial Black"/>
            </a:endParaRPr>
          </a:p>
          <a:p>
            <a:pPr marR="396240" algn="ctr">
              <a:lnSpc>
                <a:spcPct val="100000"/>
              </a:lnSpc>
              <a:spcBef>
                <a:spcPts val="1280"/>
              </a:spcBef>
              <a:tabLst>
                <a:tab pos="7086600" algn="l"/>
              </a:tabLst>
            </a:pPr>
            <a:r>
              <a:rPr sz="2150" b="1" spc="-235" dirty="0">
                <a:solidFill>
                  <a:srgbClr val="707071"/>
                </a:solidFill>
                <a:latin typeface="Arial"/>
                <a:cs typeface="Arial"/>
              </a:rPr>
              <a:t>HTTPS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obteniendo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respuestas</a:t>
            </a:r>
            <a:r>
              <a:rPr sz="2150" spc="1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b="1" spc="-320" dirty="0">
                <a:solidFill>
                  <a:srgbClr val="707071"/>
                </a:solidFill>
                <a:latin typeface="Arial"/>
                <a:cs typeface="Arial"/>
              </a:rPr>
              <a:t>XML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,  </a:t>
            </a:r>
            <a:r>
              <a:rPr sz="2150" b="1" spc="-285" dirty="0">
                <a:solidFill>
                  <a:srgbClr val="707071"/>
                </a:solidFill>
                <a:latin typeface="Arial"/>
                <a:cs typeface="Arial"/>
              </a:rPr>
              <a:t>JSON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b="1" spc="-320" dirty="0">
                <a:solidFill>
                  <a:srgbClr val="707071"/>
                </a:solidFill>
                <a:latin typeface="Arial"/>
                <a:cs typeface="Arial"/>
              </a:rPr>
              <a:t>HTML</a:t>
            </a:r>
            <a:r>
              <a:rPr sz="2150" b="1" spc="-204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Plain	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Text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otras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 Black"/>
              <a:cs typeface="Arial Black"/>
            </a:endParaRPr>
          </a:p>
          <a:p>
            <a:pPr marL="376555" indent="-376555">
              <a:lnSpc>
                <a:spcPct val="100000"/>
              </a:lnSpc>
              <a:buFont typeface="Arial"/>
              <a:buChar char="•"/>
              <a:tabLst>
                <a:tab pos="376555" algn="l"/>
                <a:tab pos="389890" algn="l"/>
              </a:tabLst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Promise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genera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XMLHttpRequest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utilizará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300" dirty="0">
                <a:solidFill>
                  <a:srgbClr val="707071"/>
                </a:solidFill>
                <a:latin typeface="Arial"/>
                <a:cs typeface="Arial"/>
              </a:rPr>
              <a:t>GET</a:t>
            </a:r>
            <a:endParaRPr sz="2150">
              <a:latin typeface="Arial"/>
              <a:cs typeface="Arial"/>
            </a:endParaRPr>
          </a:p>
          <a:p>
            <a:pPr marL="46990" algn="ctr">
              <a:lnSpc>
                <a:spcPct val="100000"/>
              </a:lnSpc>
              <a:spcBef>
                <a:spcPts val="1280"/>
              </a:spcBef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cuya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respuesta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blob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(Tipo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dato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necesario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recibir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imagen)</a:t>
            </a:r>
            <a:endParaRPr sz="2150">
              <a:latin typeface="Arial Black"/>
              <a:cs typeface="Arial Black"/>
            </a:endParaRPr>
          </a:p>
          <a:p>
            <a:pPr marL="389255" marR="145351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Especificamos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qué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acciones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tomaremos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Request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ejecute  correctamente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produzca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error 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onload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45" dirty="0">
                <a:solidFill>
                  <a:srgbClr val="707071"/>
                </a:solidFill>
                <a:latin typeface="Arial"/>
                <a:cs typeface="Arial"/>
              </a:rPr>
              <a:t>onerror</a:t>
            </a:r>
            <a:r>
              <a:rPr sz="2150" spc="45" dirty="0">
                <a:solidFill>
                  <a:srgbClr val="707071"/>
                </a:solidFill>
                <a:latin typeface="Arial Black"/>
                <a:cs typeface="Arial Black"/>
              </a:rPr>
              <a:t>)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caso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ejecute correctamente,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controlaremos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status</a:t>
            </a:r>
            <a:r>
              <a:rPr sz="2150" b="1" spc="-16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code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Error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representa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Error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tiempo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ejecución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querySelector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accedemos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b="1" spc="-110" dirty="0">
                <a:solidFill>
                  <a:srgbClr val="707071"/>
                </a:solidFill>
                <a:latin typeface="Arial"/>
                <a:cs typeface="Arial"/>
              </a:rPr>
              <a:t>body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creamos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b="1" spc="-70" dirty="0">
                <a:solidFill>
                  <a:srgbClr val="707071"/>
                </a:solidFill>
                <a:latin typeface="Arial"/>
                <a:cs typeface="Arial"/>
              </a:rPr>
              <a:t>Image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cuyo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source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imagen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resuelta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llamada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asincrónica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caso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errores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utilizamos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catch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promise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315562"/>
            <a:ext cx="8429062" cy="8690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99129"/>
            <a:ext cx="394335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Promises </a:t>
            </a:r>
            <a:r>
              <a:rPr spc="229" dirty="0"/>
              <a:t>-</a:t>
            </a:r>
            <a:r>
              <a:rPr spc="65" dirty="0"/>
              <a:t> </a:t>
            </a:r>
            <a:r>
              <a:rPr spc="10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889973"/>
            <a:ext cx="10174605" cy="961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75057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80" dirty="0">
                <a:solidFill>
                  <a:srgbClr val="707071"/>
                </a:solidFill>
                <a:latin typeface="Arial"/>
                <a:cs typeface="Arial"/>
              </a:rPr>
              <a:t>Promise.all()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sola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Promise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resuelta/rechazada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base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conjunto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Promises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pasadas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215" dirty="0">
                <a:solidFill>
                  <a:srgbClr val="707071"/>
                </a:solidFill>
                <a:latin typeface="Arial"/>
                <a:cs typeface="Arial"/>
              </a:rPr>
              <a:t>iterable</a:t>
            </a:r>
            <a:endParaRPr sz="2150">
              <a:latin typeface="Arial"/>
              <a:cs typeface="Arial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hay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orden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específico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ejecución/resolución de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sus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Promises,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lo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tanto 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debe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generarse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dependencia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ellas</a:t>
            </a:r>
            <a:endParaRPr sz="2150">
              <a:latin typeface="Arial Black"/>
              <a:cs typeface="Arial Black"/>
            </a:endParaRPr>
          </a:p>
          <a:p>
            <a:pPr marL="389255" marR="7747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583690" algn="l"/>
                <a:tab pos="2628265" algn="l"/>
                <a:tab pos="2797175" algn="l"/>
                <a:tab pos="3971925" algn="l"/>
                <a:tab pos="4139565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Retornos: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already	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resolved	</a:t>
            </a: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Promise</a:t>
            </a:r>
            <a:r>
              <a:rPr sz="2150" spc="-6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iterable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está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vacío  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Asynchronously	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resolved	</a:t>
            </a: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Promise</a:t>
            </a:r>
            <a:r>
              <a:rPr sz="2150" spc="-6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iterable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Promises 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Pending	Promise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demás 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casos.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Promise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resuelve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todas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Promises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resolvieron,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rechaza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Promise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rechazada.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orden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devueltos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según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pasaron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Promises,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sin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importar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orden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completitud</a:t>
            </a:r>
            <a:endParaRPr sz="2150">
              <a:latin typeface="Arial Black"/>
              <a:cs typeface="Arial Black"/>
            </a:endParaRPr>
          </a:p>
          <a:p>
            <a:pPr marL="389255" marR="13652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70" dirty="0">
                <a:solidFill>
                  <a:srgbClr val="707071"/>
                </a:solidFill>
                <a:latin typeface="Arial"/>
                <a:cs typeface="Arial"/>
              </a:rPr>
              <a:t>Promise.allSettled()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sola Promise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resuelve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todas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Promises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dadas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resuelvan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rechacen.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 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resultado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Promise</a:t>
            </a:r>
            <a:endParaRPr sz="2150">
              <a:latin typeface="Arial Black"/>
              <a:cs typeface="Arial Black"/>
            </a:endParaRPr>
          </a:p>
          <a:p>
            <a:pPr marL="389255" marR="485140" indent="-377190">
              <a:lnSpc>
                <a:spcPct val="1497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05" dirty="0">
                <a:solidFill>
                  <a:srgbClr val="707071"/>
                </a:solidFill>
                <a:latin typeface="Arial"/>
                <a:cs typeface="Arial"/>
              </a:rPr>
              <a:t>Promise.race()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Promise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mismo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resultado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primera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Promise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pasada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resuelva/rechace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primero</a:t>
            </a:r>
            <a:endParaRPr sz="2150">
              <a:latin typeface="Arial Black"/>
              <a:cs typeface="Arial Black"/>
            </a:endParaRPr>
          </a:p>
          <a:p>
            <a:pPr marL="389255" marR="1823085" indent="-377190">
              <a:lnSpc>
                <a:spcPct val="1495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Promise.resolve()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155" dirty="0">
                <a:solidFill>
                  <a:srgbClr val="707071"/>
                </a:solidFill>
                <a:latin typeface="Arial"/>
                <a:cs typeface="Arial"/>
              </a:rPr>
              <a:t>Promise.reject()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retornan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promesa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resuelta/rechazada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respectivamente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532758"/>
            <a:ext cx="7383230" cy="10368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116647"/>
            <a:ext cx="338327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Cómo</a:t>
            </a:r>
            <a:r>
              <a:rPr spc="-95" dirty="0"/>
              <a:t> </a:t>
            </a:r>
            <a:r>
              <a:rPr spc="-65" dirty="0"/>
              <a:t>aprobarla?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656652"/>
            <a:ext cx="9342755" cy="843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7490">
              <a:lnSpc>
                <a:spcPct val="149600"/>
              </a:lnSpc>
              <a:spcBef>
                <a:spcPts val="100"/>
              </a:spcBef>
              <a:buChar char="·"/>
              <a:tabLst>
                <a:tab pos="146685" algn="l"/>
              </a:tabLst>
            </a:pP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Aprobar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2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(dos)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parciales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recuperatorios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6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(seis)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puntos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uno.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707071"/>
              </a:buClr>
              <a:buFont typeface="Arial Black"/>
              <a:buChar char="·"/>
            </a:pPr>
            <a:endParaRPr sz="25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300" b="1" spc="-65" dirty="0">
                <a:solidFill>
                  <a:srgbClr val="707071"/>
                </a:solidFill>
                <a:latin typeface="Arial"/>
                <a:cs typeface="Arial"/>
              </a:rPr>
              <a:t>Cómo </a:t>
            </a:r>
            <a:r>
              <a:rPr sz="3300" b="1" spc="-140" dirty="0">
                <a:solidFill>
                  <a:srgbClr val="707071"/>
                </a:solidFill>
                <a:latin typeface="Arial"/>
                <a:cs typeface="Arial"/>
              </a:rPr>
              <a:t>son </a:t>
            </a:r>
            <a:r>
              <a:rPr sz="3300" b="1" spc="-125" dirty="0">
                <a:solidFill>
                  <a:srgbClr val="707071"/>
                </a:solidFill>
                <a:latin typeface="Arial"/>
                <a:cs typeface="Arial"/>
              </a:rPr>
              <a:t>los</a:t>
            </a:r>
            <a:r>
              <a:rPr sz="3300" b="1" spc="17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3300" b="1" spc="-95" dirty="0">
                <a:solidFill>
                  <a:srgbClr val="707071"/>
                </a:solidFill>
                <a:latin typeface="Arial"/>
                <a:cs typeface="Arial"/>
              </a:rPr>
              <a:t>Recuperatorios?</a:t>
            </a:r>
            <a:endParaRPr sz="3300">
              <a:latin typeface="Arial"/>
              <a:cs typeface="Arial"/>
            </a:endParaRPr>
          </a:p>
          <a:p>
            <a:pPr marL="146050" indent="-133985">
              <a:lnSpc>
                <a:spcPct val="100000"/>
              </a:lnSpc>
              <a:spcBef>
                <a:spcPts val="1575"/>
              </a:spcBef>
              <a:buChar char="·"/>
              <a:tabLst>
                <a:tab pos="146685" algn="l"/>
              </a:tabLst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Hay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única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instancia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final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cursada.</a:t>
            </a:r>
            <a:endParaRPr sz="2150">
              <a:latin typeface="Arial Black"/>
              <a:cs typeface="Arial Black"/>
            </a:endParaRPr>
          </a:p>
          <a:p>
            <a:pPr marL="146050" indent="-133985">
              <a:lnSpc>
                <a:spcPct val="100000"/>
              </a:lnSpc>
              <a:spcBef>
                <a:spcPts val="1275"/>
              </a:spcBef>
              <a:buChar char="·"/>
              <a:tabLst>
                <a:tab pos="146685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Todos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parciales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recuperarse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esta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instancia.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707071"/>
              </a:buClr>
              <a:buFont typeface="Arial Black"/>
              <a:buChar char="·"/>
            </a:pPr>
            <a:endParaRPr sz="25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300" b="1" spc="-70" dirty="0">
                <a:solidFill>
                  <a:srgbClr val="707071"/>
                </a:solidFill>
                <a:latin typeface="Arial"/>
                <a:cs typeface="Arial"/>
              </a:rPr>
              <a:t>Cómo </a:t>
            </a:r>
            <a:r>
              <a:rPr sz="3300" b="1" spc="-225" dirty="0">
                <a:solidFill>
                  <a:srgbClr val="707071"/>
                </a:solidFill>
                <a:latin typeface="Arial"/>
                <a:cs typeface="Arial"/>
              </a:rPr>
              <a:t>es </a:t>
            </a:r>
            <a:r>
              <a:rPr sz="3300" b="1" spc="-20" dirty="0">
                <a:solidFill>
                  <a:srgbClr val="707071"/>
                </a:solidFill>
                <a:latin typeface="Arial"/>
                <a:cs typeface="Arial"/>
              </a:rPr>
              <a:t>la </a:t>
            </a:r>
            <a:r>
              <a:rPr sz="3300" b="1" spc="-40" dirty="0">
                <a:solidFill>
                  <a:srgbClr val="707071"/>
                </a:solidFill>
                <a:latin typeface="Arial"/>
                <a:cs typeface="Arial"/>
              </a:rPr>
              <a:t>Aprobación</a:t>
            </a:r>
            <a:r>
              <a:rPr sz="3300" b="1" spc="27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3300" b="1" spc="-90" dirty="0">
                <a:solidFill>
                  <a:srgbClr val="707071"/>
                </a:solidFill>
                <a:latin typeface="Arial"/>
                <a:cs typeface="Arial"/>
              </a:rPr>
              <a:t>Directa?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49600"/>
              </a:lnSpc>
              <a:spcBef>
                <a:spcPts val="295"/>
              </a:spcBef>
              <a:buChar char="·"/>
              <a:tabLst>
                <a:tab pos="146685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Todos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parciales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deben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aprobados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8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(ocho)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puntos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cada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uno.</a:t>
            </a:r>
            <a:endParaRPr sz="2150">
              <a:latin typeface="Arial Black"/>
              <a:cs typeface="Arial Black"/>
            </a:endParaRPr>
          </a:p>
          <a:p>
            <a:pPr marL="146050" indent="-133985">
              <a:lnSpc>
                <a:spcPct val="100000"/>
              </a:lnSpc>
              <a:spcBef>
                <a:spcPts val="1280"/>
              </a:spcBef>
              <a:buChar char="·"/>
              <a:tabLst>
                <a:tab pos="146685" algn="l"/>
              </a:tabLst>
            </a:pP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75%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asistencia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requerida </a:t>
            </a:r>
            <a:r>
              <a:rPr sz="2150" spc="-6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i="1" spc="-65" dirty="0">
                <a:solidFill>
                  <a:srgbClr val="707071"/>
                </a:solidFill>
                <a:latin typeface="Arial"/>
                <a:cs typeface="Arial"/>
              </a:rPr>
              <a:t>No </a:t>
            </a:r>
            <a:r>
              <a:rPr sz="2150" i="1" spc="-20" dirty="0">
                <a:solidFill>
                  <a:srgbClr val="707071"/>
                </a:solidFill>
                <a:latin typeface="Arial"/>
                <a:cs typeface="Arial"/>
              </a:rPr>
              <a:t>aplicable </a:t>
            </a:r>
            <a:r>
              <a:rPr sz="2150" i="1" spc="-10" dirty="0">
                <a:solidFill>
                  <a:srgbClr val="707071"/>
                </a:solidFill>
                <a:latin typeface="Arial"/>
                <a:cs typeface="Arial"/>
              </a:rPr>
              <a:t>durante </a:t>
            </a:r>
            <a:r>
              <a:rPr sz="2150" i="1" spc="-20" dirty="0">
                <a:solidFill>
                  <a:srgbClr val="707071"/>
                </a:solidFill>
                <a:latin typeface="Arial"/>
                <a:cs typeface="Arial"/>
              </a:rPr>
              <a:t>situación</a:t>
            </a:r>
            <a:r>
              <a:rPr sz="2150" i="1" spc="-43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i="1" spc="-120" dirty="0">
                <a:solidFill>
                  <a:srgbClr val="707071"/>
                </a:solidFill>
                <a:latin typeface="Arial"/>
                <a:cs typeface="Arial"/>
              </a:rPr>
              <a:t>COVID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).</a:t>
            </a:r>
            <a:endParaRPr sz="2150">
              <a:latin typeface="Arial Black"/>
              <a:cs typeface="Arial Black"/>
            </a:endParaRPr>
          </a:p>
          <a:p>
            <a:pPr marL="146050" indent="-133985">
              <a:lnSpc>
                <a:spcPct val="100000"/>
              </a:lnSpc>
              <a:spcBef>
                <a:spcPts val="1280"/>
              </a:spcBef>
              <a:buChar char="·"/>
              <a:tabLst>
                <a:tab pos="14668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alumno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podrá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tener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sólo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1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(uno)</a:t>
            </a:r>
            <a:r>
              <a:rPr sz="2150" spc="2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recuperatorio.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707071"/>
              </a:buClr>
              <a:buFont typeface="Arial Black"/>
              <a:buChar char="·"/>
            </a:pPr>
            <a:endParaRPr sz="25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300" b="1" spc="-204" dirty="0">
                <a:solidFill>
                  <a:srgbClr val="707071"/>
                </a:solidFill>
                <a:latin typeface="Arial"/>
                <a:cs typeface="Arial"/>
              </a:rPr>
              <a:t>Se </a:t>
            </a:r>
            <a:r>
              <a:rPr sz="3300" b="1" spc="-20" dirty="0">
                <a:solidFill>
                  <a:srgbClr val="707071"/>
                </a:solidFill>
                <a:latin typeface="Arial"/>
                <a:cs typeface="Arial"/>
              </a:rPr>
              <a:t>puede </a:t>
            </a:r>
            <a:r>
              <a:rPr sz="3300" b="1" spc="25" dirty="0">
                <a:solidFill>
                  <a:srgbClr val="707071"/>
                </a:solidFill>
                <a:latin typeface="Arial"/>
                <a:cs typeface="Arial"/>
              </a:rPr>
              <a:t>repetir </a:t>
            </a:r>
            <a:r>
              <a:rPr sz="3300" b="1" spc="-35" dirty="0">
                <a:solidFill>
                  <a:srgbClr val="707071"/>
                </a:solidFill>
                <a:latin typeface="Arial"/>
                <a:cs typeface="Arial"/>
              </a:rPr>
              <a:t>un</a:t>
            </a:r>
            <a:r>
              <a:rPr sz="3300" b="1" spc="18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3300" b="1" spc="-140" dirty="0">
                <a:solidFill>
                  <a:srgbClr val="707071"/>
                </a:solidFill>
                <a:latin typeface="Arial"/>
                <a:cs typeface="Arial"/>
              </a:rPr>
              <a:t>Parcial?</a:t>
            </a:r>
            <a:endParaRPr sz="3300">
              <a:latin typeface="Arial"/>
              <a:cs typeface="Arial"/>
            </a:endParaRPr>
          </a:p>
          <a:p>
            <a:pPr marL="12700" marR="185420">
              <a:lnSpc>
                <a:spcPct val="149600"/>
              </a:lnSpc>
              <a:spcBef>
                <a:spcPts val="295"/>
              </a:spcBef>
              <a:buChar char="·"/>
              <a:tabLst>
                <a:tab pos="146685" algn="l"/>
              </a:tabLst>
            </a:pP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Si,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solo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1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(una)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chance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repetir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Parcial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objetivo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obtener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puntaje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mayor,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pero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alumno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deberá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tener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recuperatorios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previos.</a:t>
            </a:r>
            <a:endParaRPr sz="2150">
              <a:latin typeface="Arial Black"/>
              <a:cs typeface="Arial Black"/>
            </a:endParaRPr>
          </a:p>
          <a:p>
            <a:pPr marL="146050" indent="-133985">
              <a:lnSpc>
                <a:spcPct val="100000"/>
              </a:lnSpc>
              <a:spcBef>
                <a:spcPts val="1275"/>
              </a:spcBef>
              <a:buChar char="·"/>
              <a:tabLst>
                <a:tab pos="146685" algn="l"/>
              </a:tabLst>
            </a:pPr>
            <a:r>
              <a:rPr sz="2150" spc="-390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nota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quedará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firme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aunque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ésta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menor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primera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instancia.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7076" y="4319210"/>
            <a:ext cx="5363210" cy="2538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864485">
              <a:lnSpc>
                <a:spcPct val="100000"/>
              </a:lnSpc>
              <a:spcBef>
                <a:spcPts val="90"/>
              </a:spcBef>
            </a:pPr>
            <a:r>
              <a:rPr sz="8250" spc="-10" dirty="0">
                <a:solidFill>
                  <a:srgbClr val="515252"/>
                </a:solidFill>
                <a:latin typeface="Carlito"/>
                <a:cs typeface="Carlito"/>
              </a:rPr>
              <a:t>Sobre  </a:t>
            </a:r>
            <a:r>
              <a:rPr sz="8250" dirty="0">
                <a:solidFill>
                  <a:srgbClr val="515252"/>
                </a:solidFill>
                <a:latin typeface="Carlito"/>
                <a:cs typeface="Carlito"/>
              </a:rPr>
              <a:t>esta</a:t>
            </a:r>
            <a:r>
              <a:rPr sz="8250" spc="-70" dirty="0">
                <a:solidFill>
                  <a:srgbClr val="515252"/>
                </a:solidFill>
                <a:latin typeface="Carlito"/>
                <a:cs typeface="Carlito"/>
              </a:rPr>
              <a:t> </a:t>
            </a:r>
            <a:r>
              <a:rPr sz="8250" spc="-10" dirty="0">
                <a:solidFill>
                  <a:srgbClr val="515252"/>
                </a:solidFill>
                <a:latin typeface="Carlito"/>
                <a:cs typeface="Carlito"/>
              </a:rPr>
              <a:t>materia</a:t>
            </a:r>
            <a:endParaRPr sz="8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953553"/>
            <a:ext cx="271970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Async </a:t>
            </a:r>
            <a:r>
              <a:rPr spc="229" dirty="0"/>
              <a:t>-</a:t>
            </a:r>
            <a:r>
              <a:rPr spc="95" dirty="0"/>
              <a:t> </a:t>
            </a:r>
            <a:r>
              <a:rPr spc="20" dirty="0"/>
              <a:t>Await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907241"/>
            <a:ext cx="10177780" cy="774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async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asincrónica,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cual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devuelve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objeto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AsyncFunction</a:t>
            </a:r>
            <a:endParaRPr sz="2150">
              <a:latin typeface="Arial"/>
              <a:cs typeface="Arial"/>
            </a:endParaRPr>
          </a:p>
          <a:p>
            <a:pPr marL="389255" marR="20637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asincrónica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que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opera de forma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asincrónica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evento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loop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usando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Promise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implícita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retornar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resultado</a:t>
            </a:r>
            <a:endParaRPr sz="2150">
              <a:latin typeface="Arial Black"/>
              <a:cs typeface="Arial Black"/>
            </a:endParaRPr>
          </a:p>
          <a:p>
            <a:pPr marL="389255" marR="6096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async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function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contener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expresión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await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pausa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ejecución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asincrónica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espera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resolución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Promise</a:t>
            </a:r>
            <a:r>
              <a:rPr sz="2150" spc="-65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finaliza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ejecución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evalúa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</a:t>
            </a:r>
            <a:r>
              <a:rPr sz="2150" spc="-4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resuelto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operador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await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sólo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válido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async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function</a:t>
            </a:r>
            <a:endParaRPr sz="2150">
              <a:latin typeface="Arial Black"/>
              <a:cs typeface="Arial Black"/>
            </a:endParaRPr>
          </a:p>
          <a:p>
            <a:pPr marL="389255" marR="30670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Mientras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async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function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está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pausada,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programa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sigue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corriendo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ya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recibió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Promise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implícita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retornada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async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function</a:t>
            </a:r>
            <a:endParaRPr sz="2150">
              <a:latin typeface="Arial"/>
              <a:cs typeface="Arial"/>
            </a:endParaRPr>
          </a:p>
          <a:p>
            <a:pPr marL="389255" marR="22225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async/await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simplificar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Promises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realizar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alguna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tarea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conjunto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Promises</a:t>
            </a:r>
            <a:endParaRPr sz="2150">
              <a:latin typeface="Arial"/>
              <a:cs typeface="Arial"/>
            </a:endParaRPr>
          </a:p>
          <a:p>
            <a:pPr marL="389255" marR="40449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ejemplo,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ejecutarse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async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function</a:t>
            </a:r>
            <a:r>
              <a:rPr sz="2150" spc="7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espera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2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segundos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hasta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resuelva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muestra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resultado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406030"/>
            <a:ext cx="7959967" cy="859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290863"/>
            <a:ext cx="364490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Async </a:t>
            </a:r>
            <a:r>
              <a:rPr spc="229" dirty="0"/>
              <a:t>-</a:t>
            </a:r>
            <a:r>
              <a:rPr spc="95" dirty="0"/>
              <a:t> </a:t>
            </a:r>
            <a:r>
              <a:rPr spc="-105" dirty="0"/>
              <a:t>Secuencial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4244301"/>
            <a:ext cx="9692005" cy="306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realiza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operación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 secuencial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80" dirty="0">
                <a:solidFill>
                  <a:srgbClr val="707071"/>
                </a:solidFill>
                <a:latin typeface="Arial"/>
                <a:cs typeface="Arial"/>
              </a:rPr>
              <a:t>secuentialStart()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ejecuta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suspende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2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segundos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50" dirty="0">
                <a:solidFill>
                  <a:srgbClr val="707071"/>
                </a:solidFill>
                <a:latin typeface="Arial Black"/>
                <a:cs typeface="Arial Black"/>
              </a:rPr>
              <a:t>causa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primer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</a:pP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await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suspende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1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segundo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50" dirty="0">
                <a:solidFill>
                  <a:srgbClr val="707071"/>
                </a:solidFill>
                <a:latin typeface="Arial Black"/>
                <a:cs typeface="Arial Black"/>
              </a:rPr>
              <a:t>causa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segundo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await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segundo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timer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crea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hasta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primero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haya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sido</a:t>
            </a:r>
            <a:r>
              <a:rPr sz="2150" spc="-3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disparado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finaliza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3</a:t>
            </a:r>
            <a:r>
              <a:rPr sz="2150" spc="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segundos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647100"/>
            <a:ext cx="8045409" cy="10091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452909"/>
            <a:ext cx="401066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Async </a:t>
            </a:r>
            <a:r>
              <a:rPr spc="229" dirty="0"/>
              <a:t>-</a:t>
            </a:r>
            <a:r>
              <a:rPr spc="114" dirty="0"/>
              <a:t> </a:t>
            </a:r>
            <a:r>
              <a:rPr spc="-55" dirty="0"/>
              <a:t>Concurrente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4054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9440545" algn="l"/>
                <a:tab pos="9441180" algn="l"/>
              </a:tabLst>
            </a:pPr>
            <a:r>
              <a:rPr spc="-345" dirty="0"/>
              <a:t>En </a:t>
            </a:r>
            <a:r>
              <a:rPr spc="-315" dirty="0"/>
              <a:t>este </a:t>
            </a:r>
            <a:r>
              <a:rPr spc="-240" dirty="0"/>
              <a:t>ejemplo </a:t>
            </a:r>
            <a:r>
              <a:rPr spc="-360" dirty="0"/>
              <a:t>se </a:t>
            </a:r>
            <a:r>
              <a:rPr spc="-265" dirty="0"/>
              <a:t>realiza </a:t>
            </a:r>
            <a:r>
              <a:rPr spc="-260" dirty="0"/>
              <a:t>una </a:t>
            </a:r>
            <a:r>
              <a:rPr spc="-254" dirty="0"/>
              <a:t>operación</a:t>
            </a:r>
            <a:r>
              <a:rPr spc="-310" dirty="0"/>
              <a:t> </a:t>
            </a:r>
            <a:r>
              <a:rPr spc="-275" dirty="0"/>
              <a:t>concurrente</a:t>
            </a:r>
          </a:p>
          <a:p>
            <a:pPr marL="944054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9440545" algn="l"/>
                <a:tab pos="9441180" algn="l"/>
              </a:tabLst>
            </a:pPr>
            <a:r>
              <a:rPr b="1" spc="140" dirty="0">
                <a:latin typeface="Arial"/>
                <a:cs typeface="Arial"/>
              </a:rPr>
              <a:t>concurrentStart() </a:t>
            </a:r>
            <a:r>
              <a:rPr spc="-360" dirty="0"/>
              <a:t>se </a:t>
            </a:r>
            <a:r>
              <a:rPr spc="-295" dirty="0"/>
              <a:t>ejecuta </a:t>
            </a:r>
            <a:r>
              <a:rPr spc="-275" dirty="0"/>
              <a:t>y </a:t>
            </a:r>
            <a:r>
              <a:rPr spc="-280" dirty="0"/>
              <a:t>ambos </a:t>
            </a:r>
            <a:r>
              <a:rPr b="1" spc="100" dirty="0">
                <a:latin typeface="Arial"/>
                <a:cs typeface="Arial"/>
              </a:rPr>
              <a:t>timers </a:t>
            </a:r>
            <a:r>
              <a:rPr spc="-270" dirty="0"/>
              <a:t>son </a:t>
            </a:r>
            <a:r>
              <a:rPr spc="-300" dirty="0"/>
              <a:t>creados </a:t>
            </a:r>
            <a:r>
              <a:rPr spc="-275" dirty="0"/>
              <a:t>y </a:t>
            </a:r>
            <a:r>
              <a:rPr spc="-215" dirty="0"/>
              <a:t>luego </a:t>
            </a:r>
            <a:r>
              <a:rPr spc="-260" dirty="0"/>
              <a:t>entran </a:t>
            </a:r>
            <a:r>
              <a:rPr spc="-275" dirty="0"/>
              <a:t>en  </a:t>
            </a:r>
            <a:r>
              <a:rPr spc="-254" dirty="0"/>
              <a:t>el </a:t>
            </a:r>
            <a:r>
              <a:rPr b="1" spc="40" dirty="0">
                <a:latin typeface="Arial"/>
                <a:cs typeface="Arial"/>
              </a:rPr>
              <a:t>await</a:t>
            </a:r>
            <a:r>
              <a:rPr spc="40" dirty="0"/>
              <a:t>. </a:t>
            </a:r>
            <a:r>
              <a:rPr spc="-335" dirty="0"/>
              <a:t>Los </a:t>
            </a:r>
            <a:r>
              <a:rPr b="1" spc="100" dirty="0">
                <a:latin typeface="Arial"/>
                <a:cs typeface="Arial"/>
              </a:rPr>
              <a:t>timers </a:t>
            </a:r>
            <a:r>
              <a:rPr spc="-265" dirty="0"/>
              <a:t>corren </a:t>
            </a:r>
            <a:r>
              <a:rPr spc="-275" dirty="0"/>
              <a:t>concurrentemente, </a:t>
            </a:r>
            <a:r>
              <a:rPr spc="-190" dirty="0"/>
              <a:t>por lo </a:t>
            </a:r>
            <a:r>
              <a:rPr spc="-240" dirty="0"/>
              <a:t>tanto </a:t>
            </a:r>
            <a:r>
              <a:rPr spc="-254" dirty="0"/>
              <a:t>el </a:t>
            </a:r>
            <a:r>
              <a:rPr spc="-225" dirty="0"/>
              <a:t>código </a:t>
            </a:r>
            <a:r>
              <a:rPr spc="-235" dirty="0"/>
              <a:t>finaliza </a:t>
            </a:r>
            <a:r>
              <a:rPr spc="-270" dirty="0"/>
              <a:t>en  </a:t>
            </a:r>
            <a:r>
              <a:rPr spc="-280" dirty="0"/>
              <a:t>2 </a:t>
            </a:r>
            <a:r>
              <a:rPr spc="-265" dirty="0"/>
              <a:t>segundos </a:t>
            </a:r>
            <a:r>
              <a:rPr spc="-270" dirty="0"/>
              <a:t>en </a:t>
            </a:r>
            <a:r>
              <a:rPr spc="-229" dirty="0"/>
              <a:t>lugar </a:t>
            </a:r>
            <a:r>
              <a:rPr spc="-245" dirty="0"/>
              <a:t>de </a:t>
            </a:r>
            <a:r>
              <a:rPr spc="-270" dirty="0"/>
              <a:t>3. </a:t>
            </a:r>
            <a:r>
              <a:rPr spc="-434" dirty="0"/>
              <a:t>Es </a:t>
            </a:r>
            <a:r>
              <a:rPr spc="-270" dirty="0"/>
              <a:t>decir en </a:t>
            </a:r>
            <a:r>
              <a:rPr spc="-254" dirty="0"/>
              <a:t>el </a:t>
            </a:r>
            <a:r>
              <a:rPr spc="-235" dirty="0"/>
              <a:t>tiempo que </a:t>
            </a:r>
            <a:r>
              <a:rPr spc="-270" dirty="0"/>
              <a:t>lleva </a:t>
            </a:r>
            <a:r>
              <a:rPr spc="-254" dirty="0"/>
              <a:t>el </a:t>
            </a:r>
            <a:r>
              <a:rPr b="1" spc="120" dirty="0">
                <a:latin typeface="Arial"/>
                <a:cs typeface="Arial"/>
              </a:rPr>
              <a:t>timer</a:t>
            </a:r>
            <a:r>
              <a:rPr b="1" spc="300" dirty="0">
                <a:latin typeface="Arial"/>
                <a:cs typeface="Arial"/>
              </a:rPr>
              <a:t> </a:t>
            </a:r>
            <a:r>
              <a:rPr spc="-355" dirty="0"/>
              <a:t>mas </a:t>
            </a:r>
            <a:r>
              <a:rPr spc="-235" dirty="0"/>
              <a:t>lento</a:t>
            </a:r>
          </a:p>
          <a:p>
            <a:pPr marL="9440545" marR="5270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9440545" algn="l"/>
                <a:tab pos="9441180" algn="l"/>
              </a:tabLst>
            </a:pPr>
            <a:r>
              <a:rPr spc="-245" dirty="0"/>
              <a:t>De </a:t>
            </a:r>
            <a:r>
              <a:rPr spc="-265" dirty="0"/>
              <a:t>todas </a:t>
            </a:r>
            <a:r>
              <a:rPr spc="-270" dirty="0"/>
              <a:t>formas </a:t>
            </a:r>
            <a:r>
              <a:rPr spc="-320" dirty="0"/>
              <a:t>las </a:t>
            </a:r>
            <a:r>
              <a:rPr spc="-295" dirty="0"/>
              <a:t>llamadas </a:t>
            </a:r>
            <a:r>
              <a:rPr spc="-345" dirty="0"/>
              <a:t>a </a:t>
            </a:r>
            <a:r>
              <a:rPr b="1" spc="100" dirty="0">
                <a:latin typeface="Arial"/>
                <a:cs typeface="Arial"/>
              </a:rPr>
              <a:t>await </a:t>
            </a:r>
            <a:r>
              <a:rPr spc="-265" dirty="0"/>
              <a:t>corren </a:t>
            </a:r>
            <a:r>
              <a:rPr spc="-270" dirty="0"/>
              <a:t>en </a:t>
            </a:r>
            <a:r>
              <a:rPr spc="-290" dirty="0"/>
              <a:t>serie. </a:t>
            </a:r>
            <a:r>
              <a:rPr spc="-320" dirty="0"/>
              <a:t>Esto </a:t>
            </a:r>
            <a:r>
              <a:rPr spc="-325" dirty="0"/>
              <a:t>es, </a:t>
            </a:r>
            <a:r>
              <a:rPr spc="-254" dirty="0"/>
              <a:t>el </a:t>
            </a:r>
            <a:r>
              <a:rPr spc="-245" dirty="0"/>
              <a:t>segundo </a:t>
            </a:r>
            <a:r>
              <a:rPr b="1" spc="100" dirty="0">
                <a:latin typeface="Arial"/>
                <a:cs typeface="Arial"/>
              </a:rPr>
              <a:t>await  </a:t>
            </a:r>
            <a:r>
              <a:rPr spc="-295" dirty="0"/>
              <a:t>espera </a:t>
            </a:r>
            <a:r>
              <a:rPr spc="-270" dirty="0"/>
              <a:t>al </a:t>
            </a:r>
            <a:r>
              <a:rPr spc="-225" dirty="0"/>
              <a:t>primero </a:t>
            </a:r>
            <a:r>
              <a:rPr spc="-345" dirty="0"/>
              <a:t>a </a:t>
            </a:r>
            <a:r>
              <a:rPr spc="-235" dirty="0"/>
              <a:t>que </a:t>
            </a:r>
            <a:r>
              <a:rPr spc="-260" dirty="0"/>
              <a:t>finalice. </a:t>
            </a:r>
            <a:r>
              <a:rPr spc="-350" dirty="0"/>
              <a:t>Eso </a:t>
            </a:r>
            <a:r>
              <a:rPr spc="-265" dirty="0"/>
              <a:t>significa </a:t>
            </a:r>
            <a:r>
              <a:rPr spc="-235" dirty="0"/>
              <a:t>que </a:t>
            </a:r>
            <a:r>
              <a:rPr spc="-265" dirty="0"/>
              <a:t>el </a:t>
            </a:r>
            <a:r>
              <a:rPr spc="-250" dirty="0"/>
              <a:t>timer </a:t>
            </a:r>
            <a:r>
              <a:rPr spc="-355" dirty="0"/>
              <a:t>mas </a:t>
            </a:r>
            <a:r>
              <a:rPr spc="-215" dirty="0"/>
              <a:t>rápido </a:t>
            </a:r>
            <a:r>
              <a:rPr spc="-325" dirty="0"/>
              <a:t>será  </a:t>
            </a:r>
            <a:r>
              <a:rPr spc="-270" dirty="0"/>
              <a:t>procesado </a:t>
            </a:r>
            <a:r>
              <a:rPr spc="-220" dirty="0"/>
              <a:t>luego </a:t>
            </a:r>
            <a:r>
              <a:rPr spc="-229" dirty="0"/>
              <a:t>del </a:t>
            </a:r>
            <a:r>
              <a:rPr spc="-355" dirty="0"/>
              <a:t>más</a:t>
            </a:r>
            <a:r>
              <a:rPr spc="-225" dirty="0"/>
              <a:t> </a:t>
            </a:r>
            <a:r>
              <a:rPr spc="-235" dirty="0"/>
              <a:t>lento</a:t>
            </a:r>
          </a:p>
          <a:p>
            <a:pPr marL="9440545" marR="25781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9440545" algn="l"/>
                <a:tab pos="9441180" algn="l"/>
              </a:tabLst>
            </a:pPr>
            <a:r>
              <a:rPr spc="-290" dirty="0"/>
              <a:t>Muchas </a:t>
            </a:r>
            <a:r>
              <a:rPr b="1" spc="-45" dirty="0">
                <a:latin typeface="Arial"/>
                <a:cs typeface="Arial"/>
              </a:rPr>
              <a:t>async </a:t>
            </a:r>
            <a:r>
              <a:rPr b="1" spc="100" dirty="0">
                <a:latin typeface="Arial"/>
                <a:cs typeface="Arial"/>
              </a:rPr>
              <a:t>functions </a:t>
            </a:r>
            <a:r>
              <a:rPr spc="-235" dirty="0"/>
              <a:t>pueden </a:t>
            </a:r>
            <a:r>
              <a:rPr spc="-290" dirty="0"/>
              <a:t>escribirse </a:t>
            </a:r>
            <a:r>
              <a:rPr spc="-220" dirty="0"/>
              <a:t>utilizando </a:t>
            </a:r>
            <a:r>
              <a:rPr b="1" spc="-60" dirty="0">
                <a:latin typeface="Arial"/>
                <a:cs typeface="Arial"/>
              </a:rPr>
              <a:t>Promises</a:t>
            </a:r>
            <a:r>
              <a:rPr spc="-60" dirty="0"/>
              <a:t>, </a:t>
            </a:r>
            <a:r>
              <a:rPr spc="-245" dirty="0"/>
              <a:t>solo </a:t>
            </a:r>
            <a:r>
              <a:rPr spc="-235" dirty="0"/>
              <a:t>que </a:t>
            </a:r>
            <a:r>
              <a:rPr spc="-320" dirty="0"/>
              <a:t>las  </a:t>
            </a:r>
            <a:r>
              <a:rPr b="1" spc="-45" dirty="0">
                <a:latin typeface="Arial"/>
                <a:cs typeface="Arial"/>
              </a:rPr>
              <a:t>async </a:t>
            </a:r>
            <a:r>
              <a:rPr b="1" spc="100" dirty="0">
                <a:latin typeface="Arial"/>
                <a:cs typeface="Arial"/>
              </a:rPr>
              <a:t>functions </a:t>
            </a:r>
            <a:r>
              <a:rPr spc="-270" dirty="0"/>
              <a:t>son </a:t>
            </a:r>
            <a:r>
              <a:rPr spc="-220" dirty="0"/>
              <a:t>un </a:t>
            </a:r>
            <a:r>
              <a:rPr spc="-245" dirty="0"/>
              <a:t>poco </a:t>
            </a:r>
            <a:r>
              <a:rPr spc="-290" dirty="0"/>
              <a:t>menos </a:t>
            </a:r>
            <a:r>
              <a:rPr spc="-285" dirty="0"/>
              <a:t>susceptible </a:t>
            </a:r>
            <a:r>
              <a:rPr spc="-345" dirty="0"/>
              <a:t>a </a:t>
            </a:r>
            <a:r>
              <a:rPr spc="-265" dirty="0"/>
              <a:t>errores cuando debemos  </a:t>
            </a:r>
            <a:r>
              <a:rPr spc="-310" dirty="0"/>
              <a:t>hacer </a:t>
            </a:r>
            <a:r>
              <a:rPr b="1" i="1" spc="-75" dirty="0">
                <a:latin typeface="Trebuchet MS"/>
                <a:cs typeface="Trebuchet MS"/>
              </a:rPr>
              <a:t>error</a:t>
            </a:r>
            <a:r>
              <a:rPr b="1" i="1" spc="-305" dirty="0">
                <a:latin typeface="Trebuchet MS"/>
                <a:cs typeface="Trebuchet MS"/>
              </a:rPr>
              <a:t> </a:t>
            </a:r>
            <a:r>
              <a:rPr b="1" i="1" spc="35" dirty="0">
                <a:latin typeface="Trebuchet MS"/>
                <a:cs typeface="Trebuchet MS"/>
              </a:rPr>
              <a:t>handling</a:t>
            </a:r>
          </a:p>
          <a:p>
            <a:pPr marL="9440545" marR="620395">
              <a:lnSpc>
                <a:spcPts val="3860"/>
              </a:lnSpc>
              <a:spcBef>
                <a:spcPts val="345"/>
              </a:spcBef>
            </a:pPr>
            <a:r>
              <a:rPr spc="-310" dirty="0"/>
              <a:t>Si </a:t>
            </a:r>
            <a:r>
              <a:rPr spc="-235" dirty="0"/>
              <a:t>algún </a:t>
            </a:r>
            <a:r>
              <a:rPr b="1" spc="100" dirty="0">
                <a:latin typeface="Arial"/>
                <a:cs typeface="Arial"/>
              </a:rPr>
              <a:t>await </a:t>
            </a:r>
            <a:r>
              <a:rPr spc="-250" dirty="0"/>
              <a:t>falla </a:t>
            </a:r>
            <a:r>
              <a:rPr spc="-270" dirty="0"/>
              <a:t>en </a:t>
            </a:r>
            <a:r>
              <a:rPr b="1" spc="120" dirty="0">
                <a:latin typeface="Arial"/>
                <a:cs typeface="Arial"/>
              </a:rPr>
              <a:t>concurrentStart()</a:t>
            </a:r>
            <a:r>
              <a:rPr spc="120" dirty="0"/>
              <a:t>, </a:t>
            </a:r>
            <a:r>
              <a:rPr spc="-275" dirty="0"/>
              <a:t>la </a:t>
            </a:r>
            <a:r>
              <a:rPr spc="-305" dirty="0"/>
              <a:t>excepción </a:t>
            </a:r>
            <a:r>
              <a:rPr spc="-360" dirty="0"/>
              <a:t>se </a:t>
            </a:r>
            <a:r>
              <a:rPr spc="-280" dirty="0"/>
              <a:t>captura  automáticamente, </a:t>
            </a:r>
            <a:r>
              <a:rPr spc="-275" dirty="0"/>
              <a:t>la </a:t>
            </a:r>
            <a:r>
              <a:rPr b="1" spc="-45" dirty="0">
                <a:latin typeface="Arial"/>
                <a:cs typeface="Arial"/>
              </a:rPr>
              <a:t>async </a:t>
            </a:r>
            <a:r>
              <a:rPr b="1" spc="114" dirty="0">
                <a:latin typeface="Arial"/>
                <a:cs typeface="Arial"/>
              </a:rPr>
              <a:t>function </a:t>
            </a:r>
            <a:r>
              <a:rPr spc="-360" dirty="0"/>
              <a:t>se </a:t>
            </a:r>
            <a:r>
              <a:rPr spc="-240" dirty="0"/>
              <a:t>interrumpe </a:t>
            </a:r>
            <a:r>
              <a:rPr spc="-275" dirty="0"/>
              <a:t>y </a:t>
            </a:r>
            <a:r>
              <a:rPr spc="-254" dirty="0"/>
              <a:t>el </a:t>
            </a:r>
            <a:r>
              <a:rPr b="1" spc="120" dirty="0">
                <a:latin typeface="Arial"/>
                <a:cs typeface="Arial"/>
              </a:rPr>
              <a:t>Error </a:t>
            </a:r>
            <a:r>
              <a:rPr spc="-360" dirty="0"/>
              <a:t>se </a:t>
            </a:r>
            <a:r>
              <a:rPr spc="-229" dirty="0"/>
              <a:t>propaga  </a:t>
            </a:r>
            <a:r>
              <a:rPr spc="-280" dirty="0"/>
              <a:t>Sin </a:t>
            </a:r>
            <a:r>
              <a:rPr spc="-245" dirty="0"/>
              <a:t>embargo </a:t>
            </a:r>
            <a:r>
              <a:rPr spc="-270" dirty="0"/>
              <a:t>para </a:t>
            </a:r>
            <a:r>
              <a:rPr b="1" spc="45" dirty="0">
                <a:latin typeface="Arial"/>
                <a:cs typeface="Arial"/>
              </a:rPr>
              <a:t>concurrentPromise()</a:t>
            </a:r>
            <a:r>
              <a:rPr spc="45" dirty="0"/>
              <a:t>, </a:t>
            </a:r>
            <a:r>
              <a:rPr spc="-275" dirty="0"/>
              <a:t>la </a:t>
            </a:r>
            <a:r>
              <a:rPr spc="-235" dirty="0"/>
              <a:t>función </a:t>
            </a:r>
            <a:r>
              <a:rPr spc="-240" dirty="0"/>
              <a:t>debe </a:t>
            </a:r>
            <a:r>
              <a:rPr spc="-300" dirty="0"/>
              <a:t>encargarse </a:t>
            </a:r>
            <a:r>
              <a:rPr spc="-240" dirty="0"/>
              <a:t>de</a:t>
            </a:r>
            <a:r>
              <a:rPr spc="-325" dirty="0"/>
              <a:t> </a:t>
            </a:r>
            <a:r>
              <a:rPr spc="-275" dirty="0"/>
              <a:t>la</a:t>
            </a:r>
          </a:p>
          <a:p>
            <a:pPr marL="9440545">
              <a:lnSpc>
                <a:spcPct val="100000"/>
              </a:lnSpc>
              <a:spcBef>
                <a:spcPts val="935"/>
              </a:spcBef>
            </a:pPr>
            <a:r>
              <a:rPr b="1" spc="-40" dirty="0">
                <a:latin typeface="Arial"/>
                <a:cs typeface="Arial"/>
              </a:rPr>
              <a:t>Promise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spc="-270" dirty="0"/>
              <a:t>resultante</a:t>
            </a:r>
            <a:r>
              <a:rPr spc="-155" dirty="0"/>
              <a:t> </a:t>
            </a:r>
            <a:r>
              <a:rPr spc="-235" dirty="0"/>
              <a:t>que</a:t>
            </a:r>
            <a:r>
              <a:rPr spc="-125" dirty="0"/>
              <a:t> </a:t>
            </a:r>
            <a:r>
              <a:rPr spc="-285" dirty="0"/>
              <a:t>captura</a:t>
            </a:r>
            <a:r>
              <a:rPr spc="-150" dirty="0"/>
              <a:t> </a:t>
            </a:r>
            <a:r>
              <a:rPr spc="-275" dirty="0"/>
              <a:t>la</a:t>
            </a:r>
            <a:r>
              <a:rPr spc="-130" dirty="0"/>
              <a:t> </a:t>
            </a:r>
            <a:r>
              <a:rPr spc="-245" dirty="0"/>
              <a:t>completitud</a:t>
            </a:r>
            <a:r>
              <a:rPr spc="-165" dirty="0"/>
              <a:t> </a:t>
            </a:r>
            <a:r>
              <a:rPr spc="-245" dirty="0"/>
              <a:t>de</a:t>
            </a:r>
            <a:r>
              <a:rPr spc="-140" dirty="0"/>
              <a:t> </a:t>
            </a:r>
            <a:r>
              <a:rPr spc="-275" dirty="0"/>
              <a:t>la</a:t>
            </a:r>
            <a:r>
              <a:rPr spc="-125" dirty="0"/>
              <a:t> </a:t>
            </a:r>
            <a:r>
              <a:rPr spc="-240" dirty="0"/>
              <a:t>función.</a:t>
            </a:r>
          </a:p>
        </p:txBody>
      </p:sp>
      <p:sp>
        <p:nvSpPr>
          <p:cNvPr id="4" name="object 4"/>
          <p:cNvSpPr/>
          <p:nvPr/>
        </p:nvSpPr>
        <p:spPr>
          <a:xfrm>
            <a:off x="753903" y="434751"/>
            <a:ext cx="8605811" cy="10181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575523"/>
            <a:ext cx="3178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Async </a:t>
            </a:r>
            <a:r>
              <a:rPr spc="229" dirty="0"/>
              <a:t>-</a:t>
            </a:r>
            <a:r>
              <a:rPr spc="120" dirty="0"/>
              <a:t> </a:t>
            </a:r>
            <a:r>
              <a:rPr spc="-45" dirty="0"/>
              <a:t>Paralelo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529421"/>
            <a:ext cx="10099675" cy="649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realiza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operación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paralelo</a:t>
            </a:r>
            <a:endParaRPr sz="2150">
              <a:latin typeface="Arial Black"/>
              <a:cs typeface="Arial Black"/>
            </a:endParaRPr>
          </a:p>
          <a:p>
            <a:pPr marL="389255" marR="22796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275" dirty="0">
                <a:solidFill>
                  <a:srgbClr val="707071"/>
                </a:solidFill>
                <a:latin typeface="Arial"/>
                <a:cs typeface="Arial"/>
              </a:rPr>
              <a:t>parallel()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ejecuta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utilizando un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await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Promise.all()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job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corre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await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</a:t>
            </a:r>
            <a:endParaRPr sz="2150">
              <a:latin typeface="Arial Black"/>
              <a:cs typeface="Arial Black"/>
            </a:endParaRPr>
          </a:p>
          <a:p>
            <a:pPr marL="389255" marR="3429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parallelPromise()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ejecuta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utilizando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Promise.then()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produce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mismo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resultado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solo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escribe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que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ejecuta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dos  </a:t>
            </a: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Promises.then()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07071"/>
              </a:buClr>
              <a:buFont typeface="Arial"/>
              <a:buChar char="•"/>
            </a:pPr>
            <a:endParaRPr sz="1700">
              <a:latin typeface="Arial"/>
              <a:cs typeface="Arial"/>
            </a:endParaRPr>
          </a:p>
          <a:p>
            <a:pPr marL="389255" marR="127635" indent="-377190">
              <a:lnSpc>
                <a:spcPct val="1496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caso,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cometer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errores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i="1" spc="-75" dirty="0">
                <a:solidFill>
                  <a:srgbClr val="707071"/>
                </a:solidFill>
                <a:latin typeface="Trebuchet MS"/>
                <a:cs typeface="Trebuchet MS"/>
              </a:rPr>
              <a:t>error </a:t>
            </a:r>
            <a:r>
              <a:rPr sz="2150" b="1" i="1" spc="35" dirty="0">
                <a:solidFill>
                  <a:srgbClr val="707071"/>
                </a:solidFill>
                <a:latin typeface="Trebuchet MS"/>
                <a:cs typeface="Trebuchet MS"/>
              </a:rPr>
              <a:t>handling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respecto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 uso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async</a:t>
            </a:r>
            <a:r>
              <a:rPr sz="2150" b="1" spc="204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functions</a:t>
            </a:r>
            <a:r>
              <a:rPr sz="2150" spc="6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utilizáramos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await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return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resultado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Promise.all()</a:t>
            </a:r>
            <a:r>
              <a:rPr sz="2150" spc="150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3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Error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sería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propagado.</a:t>
            </a:r>
            <a:endParaRPr sz="2150">
              <a:latin typeface="Arial Black"/>
              <a:cs typeface="Arial Black"/>
            </a:endParaRPr>
          </a:p>
          <a:p>
            <a:pPr marL="389255" marR="459105">
              <a:lnSpc>
                <a:spcPts val="3860"/>
              </a:lnSpc>
              <a:spcBef>
                <a:spcPts val="340"/>
              </a:spcBef>
            </a:pP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vez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mientras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parallelPromise()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parece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sencillo,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tampoco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maneja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errores.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ello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deberíamos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utilizar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return</a:t>
            </a:r>
            <a:r>
              <a:rPr sz="2150" b="1" spc="229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195" dirty="0">
                <a:solidFill>
                  <a:srgbClr val="707071"/>
                </a:solidFill>
                <a:latin typeface="Arial"/>
                <a:cs typeface="Arial"/>
              </a:rPr>
              <a:t>Promise.All([])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491293"/>
            <a:ext cx="8138390" cy="10145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2513" y="0"/>
              <a:ext cx="5558155" cy="11308715"/>
            </a:xfrm>
            <a:custGeom>
              <a:avLst/>
              <a:gdLst/>
              <a:ahLst/>
              <a:cxnLst/>
              <a:rect l="l" t="t" r="r" b="b"/>
              <a:pathLst>
                <a:path w="5558155" h="11308715">
                  <a:moveTo>
                    <a:pt x="0" y="11308551"/>
                  </a:moveTo>
                  <a:lnTo>
                    <a:pt x="5557527" y="11308551"/>
                  </a:lnTo>
                  <a:lnTo>
                    <a:pt x="5557527" y="0"/>
                  </a:lnTo>
                  <a:lnTo>
                    <a:pt x="0" y="0"/>
                  </a:lnTo>
                  <a:lnTo>
                    <a:pt x="0" y="11308551"/>
                  </a:lnTo>
                  <a:close/>
                </a:path>
              </a:pathLst>
            </a:custGeom>
            <a:solidFill>
              <a:srgbClr val="212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0104099" cy="113085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0040" y="0"/>
              <a:ext cx="14544675" cy="11308715"/>
            </a:xfrm>
            <a:custGeom>
              <a:avLst/>
              <a:gdLst/>
              <a:ahLst/>
              <a:cxnLst/>
              <a:rect l="l" t="t" r="r" b="b"/>
              <a:pathLst>
                <a:path w="14544675" h="11308715">
                  <a:moveTo>
                    <a:pt x="1454405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4544059" y="11308556"/>
                  </a:lnTo>
                  <a:lnTo>
                    <a:pt x="14544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41107" y="3499234"/>
            <a:ext cx="234061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750" b="0" spc="5" dirty="0">
                <a:solidFill>
                  <a:srgbClr val="515252"/>
                </a:solidFill>
                <a:latin typeface="Carlito"/>
                <a:cs typeface="Carlito"/>
              </a:rPr>
              <a:t>Angular</a:t>
            </a:r>
            <a:endParaRPr sz="57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0060" y="6195466"/>
            <a:ext cx="8755380" cy="100584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framework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open-source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basado en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TypeScript</a:t>
            </a:r>
            <a:endParaRPr sz="21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aplicaciones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web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SPA </a:t>
            </a:r>
            <a:r>
              <a:rPr sz="2150" spc="-90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i="1" spc="-90" dirty="0">
                <a:solidFill>
                  <a:srgbClr val="707071"/>
                </a:solidFill>
                <a:latin typeface="Arial"/>
                <a:cs typeface="Arial"/>
              </a:rPr>
              <a:t>Single </a:t>
            </a:r>
            <a:r>
              <a:rPr sz="2150" i="1" spc="-105" dirty="0">
                <a:solidFill>
                  <a:srgbClr val="707071"/>
                </a:solidFill>
                <a:latin typeface="Arial"/>
                <a:cs typeface="Arial"/>
              </a:rPr>
              <a:t>Page</a:t>
            </a:r>
            <a:r>
              <a:rPr sz="2150" i="1" spc="1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i="1" spc="-20" dirty="0">
                <a:solidFill>
                  <a:srgbClr val="707071"/>
                </a:solidFill>
                <a:latin typeface="Arial"/>
                <a:cs typeface="Arial"/>
              </a:rPr>
              <a:t>Application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)</a:t>
            </a:r>
            <a:endParaRPr sz="21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2225368"/>
            <a:ext cx="7189470" cy="153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900"/>
              </a:lnSpc>
              <a:spcBef>
                <a:spcPts val="100"/>
              </a:spcBef>
            </a:pPr>
            <a:r>
              <a:rPr spc="-25" dirty="0"/>
              <a:t>Angular </a:t>
            </a:r>
            <a:r>
              <a:rPr spc="-225" dirty="0"/>
              <a:t>es </a:t>
            </a:r>
            <a:r>
              <a:rPr spc="-30" dirty="0"/>
              <a:t>un Framework </a:t>
            </a:r>
            <a:r>
              <a:rPr spc="-85" dirty="0"/>
              <a:t>basado </a:t>
            </a:r>
            <a:r>
              <a:rPr spc="-45" dirty="0"/>
              <a:t>en  </a:t>
            </a:r>
            <a:r>
              <a:rPr spc="-55" dirty="0"/>
              <a:t>TypeScript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4184763"/>
            <a:ext cx="8042275" cy="4789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Convierte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plantillas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</a:t>
            </a:r>
            <a:r>
              <a:rPr sz="2150" spc="-1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optimizado</a:t>
            </a:r>
            <a:endParaRPr sz="2150">
              <a:latin typeface="Arial Black"/>
              <a:cs typeface="Arial Black"/>
            </a:endParaRPr>
          </a:p>
          <a:p>
            <a:pPr marL="389255" marR="88836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Sirve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vista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Node.js, .Net,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PHP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otros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servidores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transformando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solo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HTML,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CSS</a:t>
            </a:r>
            <a:endParaRPr sz="2150">
              <a:latin typeface="Arial Black"/>
              <a:cs typeface="Arial Black"/>
            </a:endParaRPr>
          </a:p>
          <a:p>
            <a:pPr marL="389255" marR="2413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cargar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componentes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solo requiere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momento,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haciendo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cargas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mucho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más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rápidas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 vistas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muy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sencilla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gracias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sintaxis</a:t>
            </a:r>
            <a:endParaRPr sz="2150">
              <a:latin typeface="Arial Black"/>
              <a:cs typeface="Arial Black"/>
            </a:endParaRPr>
          </a:p>
          <a:p>
            <a:pPr marL="389255" marR="31432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CLI,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desarrollar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mucho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más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rápida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0276" y="4319210"/>
            <a:ext cx="3819525" cy="2538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47725">
              <a:lnSpc>
                <a:spcPct val="100000"/>
              </a:lnSpc>
              <a:spcBef>
                <a:spcPts val="90"/>
              </a:spcBef>
              <a:tabLst>
                <a:tab pos="2872740" algn="l"/>
              </a:tabLst>
            </a:pPr>
            <a:r>
              <a:rPr sz="8250" spc="-5" dirty="0">
                <a:solidFill>
                  <a:srgbClr val="515252"/>
                </a:solidFill>
                <a:latin typeface="Carlito"/>
                <a:cs typeface="Carlito"/>
              </a:rPr>
              <a:t>Qué	</a:t>
            </a:r>
            <a:r>
              <a:rPr sz="8250" dirty="0">
                <a:solidFill>
                  <a:srgbClr val="515252"/>
                </a:solidFill>
                <a:latin typeface="Carlito"/>
                <a:cs typeface="Carlito"/>
              </a:rPr>
              <a:t>es  </a:t>
            </a:r>
            <a:r>
              <a:rPr sz="8250" spc="-5" dirty="0">
                <a:solidFill>
                  <a:srgbClr val="515252"/>
                </a:solidFill>
                <a:latin typeface="Carlito"/>
                <a:cs typeface="Carlito"/>
              </a:rPr>
              <a:t>Angular?</a:t>
            </a:r>
            <a:endParaRPr sz="8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78596"/>
            <a:ext cx="295973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Node.js </a:t>
            </a:r>
            <a:r>
              <a:rPr spc="-65" dirty="0"/>
              <a:t>y</a:t>
            </a:r>
            <a:r>
              <a:rPr spc="-40" dirty="0"/>
              <a:t> </a:t>
            </a:r>
            <a:r>
              <a:rPr spc="140" dirty="0"/>
              <a:t>NPM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332285"/>
            <a:ext cx="8058150" cy="776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require</a:t>
            </a:r>
            <a:r>
              <a:rPr sz="2150" spc="-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Node.js</a:t>
            </a:r>
            <a:endParaRPr sz="2150">
              <a:latin typeface="Arial"/>
              <a:cs typeface="Arial"/>
            </a:endParaRPr>
          </a:p>
          <a:p>
            <a:pPr marL="389255" marR="31051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Node.js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runtime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ejecutar 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JavaScript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lado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servidor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gran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velocidad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URL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oficial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Node.js</a:t>
            </a:r>
            <a:r>
              <a:rPr sz="2150" spc="25" dirty="0">
                <a:solidFill>
                  <a:srgbClr val="707071"/>
                </a:solidFill>
                <a:latin typeface="Arial Black"/>
                <a:cs typeface="Arial Black"/>
              </a:rPr>
              <a:t>:</a:t>
            </a:r>
            <a:r>
              <a:rPr sz="2150" spc="-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u="heavy" spc="-155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2"/>
              </a:rPr>
              <a:t>https://nodejs.org/en/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420" dirty="0">
                <a:solidFill>
                  <a:srgbClr val="707071"/>
                </a:solidFill>
                <a:latin typeface="Arial"/>
                <a:cs typeface="Arial"/>
              </a:rPr>
              <a:t>NPM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gestor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paquetes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instalar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librerías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sr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usadas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Node.js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420" dirty="0">
                <a:solidFill>
                  <a:srgbClr val="707071"/>
                </a:solidFill>
                <a:latin typeface="Arial"/>
                <a:cs typeface="Arial"/>
              </a:rPr>
              <a:t>NPM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instala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junto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Node.js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URL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oficial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-380" dirty="0">
                <a:solidFill>
                  <a:srgbClr val="707071"/>
                </a:solidFill>
                <a:latin typeface="Arial"/>
                <a:cs typeface="Arial"/>
              </a:rPr>
              <a:t>NPM</a:t>
            </a: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:</a:t>
            </a:r>
            <a:r>
              <a:rPr sz="2150" spc="-3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u="heavy" spc="-229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3"/>
              </a:rPr>
              <a:t>https://www.npmjs.com/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707071"/>
              </a:buClr>
              <a:buFont typeface="Arial"/>
              <a:buChar char="•"/>
            </a:pPr>
            <a:endParaRPr sz="25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300" b="1" spc="-25" dirty="0">
                <a:solidFill>
                  <a:srgbClr val="707071"/>
                </a:solidFill>
                <a:latin typeface="Arial"/>
                <a:cs typeface="Arial"/>
              </a:rPr>
              <a:t>Angular</a:t>
            </a:r>
            <a:r>
              <a:rPr sz="3300" b="1" spc="1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3300" b="1" spc="-185" dirty="0">
                <a:solidFill>
                  <a:srgbClr val="707071"/>
                </a:solidFill>
                <a:latin typeface="Arial"/>
                <a:cs typeface="Arial"/>
              </a:rPr>
              <a:t>CLI</a:t>
            </a:r>
            <a:endParaRPr sz="3300">
              <a:latin typeface="Arial"/>
              <a:cs typeface="Arial"/>
            </a:endParaRPr>
          </a:p>
          <a:p>
            <a:pPr marL="389255" marR="203835" indent="-377190">
              <a:lnSpc>
                <a:spcPct val="149600"/>
              </a:lnSpc>
              <a:spcBef>
                <a:spcPts val="2270"/>
              </a:spcBef>
              <a:buFont typeface="Arial"/>
              <a:buChar char="•"/>
              <a:tabLst>
                <a:tab pos="389255" algn="l"/>
                <a:tab pos="389890" algn="l"/>
                <a:tab pos="1583690" algn="l"/>
              </a:tabLst>
            </a:pP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Angular	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CLI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(Command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Line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Interface)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usa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proyectos,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generar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nosotros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realizar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varias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tareas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importantes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testing,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bundling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deployment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2454" y="9325068"/>
            <a:ext cx="7803515" cy="100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  <a:tab pos="4503420" algn="l"/>
                <a:tab pos="5995035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instalar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350" dirty="0">
                <a:solidFill>
                  <a:srgbClr val="707071"/>
                </a:solidFill>
                <a:latin typeface="Arial Black"/>
                <a:cs typeface="Arial Black"/>
              </a:rPr>
              <a:t>CLI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global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ejecutamos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si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g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ui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t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com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ndo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vía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N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PM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: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35" dirty="0">
                <a:solidFill>
                  <a:srgbClr val="707071"/>
                </a:solidFill>
                <a:latin typeface="Arial"/>
                <a:cs typeface="Arial"/>
              </a:rPr>
              <a:t>n</a:t>
            </a:r>
            <a:r>
              <a:rPr sz="2150" b="1" spc="-145" dirty="0">
                <a:solidFill>
                  <a:srgbClr val="707071"/>
                </a:solidFill>
                <a:latin typeface="Arial"/>
                <a:cs typeface="Arial"/>
              </a:rPr>
              <a:t>p</a:t>
            </a:r>
            <a:r>
              <a:rPr sz="2150" b="1" spc="-735" dirty="0">
                <a:solidFill>
                  <a:srgbClr val="707071"/>
                </a:solidFill>
                <a:latin typeface="Arial"/>
                <a:cs typeface="Arial"/>
              </a:rPr>
              <a:t>m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i</a:t>
            </a:r>
            <a:r>
              <a:rPr sz="2150" b="1" spc="295" dirty="0">
                <a:solidFill>
                  <a:srgbClr val="707071"/>
                </a:solidFill>
                <a:latin typeface="Arial"/>
                <a:cs typeface="Arial"/>
              </a:rPr>
              <a:t>n</a:t>
            </a:r>
            <a:r>
              <a:rPr sz="2150" b="1" spc="280" dirty="0">
                <a:solidFill>
                  <a:srgbClr val="707071"/>
                </a:solidFill>
                <a:latin typeface="Arial"/>
                <a:cs typeface="Arial"/>
              </a:rPr>
              <a:t>s</a:t>
            </a:r>
            <a:r>
              <a:rPr sz="2150" b="1" spc="155" dirty="0">
                <a:solidFill>
                  <a:srgbClr val="707071"/>
                </a:solidFill>
                <a:latin typeface="Arial"/>
                <a:cs typeface="Arial"/>
              </a:rPr>
              <a:t>t</a:t>
            </a:r>
            <a:r>
              <a:rPr sz="2150" b="1" spc="375" dirty="0">
                <a:solidFill>
                  <a:srgbClr val="707071"/>
                </a:solidFill>
                <a:latin typeface="Arial"/>
                <a:cs typeface="Arial"/>
              </a:rPr>
              <a:t>a</a:t>
            </a:r>
            <a:r>
              <a:rPr sz="2150" b="1" spc="175" dirty="0">
                <a:solidFill>
                  <a:srgbClr val="707071"/>
                </a:solidFill>
                <a:latin typeface="Arial"/>
                <a:cs typeface="Arial"/>
              </a:rPr>
              <a:t>l</a:t>
            </a:r>
            <a:r>
              <a:rPr sz="2150" b="1" spc="575" dirty="0">
                <a:solidFill>
                  <a:srgbClr val="707071"/>
                </a:solidFill>
                <a:latin typeface="Arial"/>
                <a:cs typeface="Arial"/>
              </a:rPr>
              <a:t>l</a:t>
            </a:r>
            <a:r>
              <a:rPr sz="2150" b="1" spc="455" dirty="0">
                <a:solidFill>
                  <a:srgbClr val="707071"/>
                </a:solidFill>
                <a:latin typeface="Arial"/>
                <a:cs typeface="Arial"/>
              </a:rPr>
              <a:t>-</a:t>
            </a:r>
            <a:r>
              <a:rPr sz="2150" b="1" spc="-135" dirty="0">
                <a:solidFill>
                  <a:srgbClr val="707071"/>
                </a:solidFill>
                <a:latin typeface="Arial"/>
                <a:cs typeface="Arial"/>
              </a:rPr>
              <a:t>g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-595" dirty="0">
                <a:solidFill>
                  <a:srgbClr val="707071"/>
                </a:solidFill>
                <a:latin typeface="Arial"/>
                <a:cs typeface="Arial"/>
              </a:rPr>
              <a:t>@</a:t>
            </a:r>
            <a:r>
              <a:rPr sz="2150" b="1" spc="-350" dirty="0">
                <a:solidFill>
                  <a:srgbClr val="707071"/>
                </a:solidFill>
                <a:latin typeface="Arial"/>
                <a:cs typeface="Arial"/>
              </a:rPr>
              <a:t>a</a:t>
            </a:r>
            <a:r>
              <a:rPr sz="2150" b="1" spc="-135" dirty="0">
                <a:solidFill>
                  <a:srgbClr val="707071"/>
                </a:solidFill>
                <a:latin typeface="Arial"/>
                <a:cs typeface="Arial"/>
              </a:rPr>
              <a:t>n</a:t>
            </a:r>
            <a:r>
              <a:rPr sz="2150" b="1" spc="-145" dirty="0">
                <a:solidFill>
                  <a:srgbClr val="707071"/>
                </a:solidFill>
                <a:latin typeface="Arial"/>
                <a:cs typeface="Arial"/>
              </a:rPr>
              <a:t>g</a:t>
            </a:r>
            <a:r>
              <a:rPr sz="2150" b="1" spc="305" dirty="0">
                <a:solidFill>
                  <a:srgbClr val="707071"/>
                </a:solidFill>
                <a:latin typeface="Arial"/>
                <a:cs typeface="Arial"/>
              </a:rPr>
              <a:t>u</a:t>
            </a:r>
            <a:r>
              <a:rPr sz="2150" b="1" spc="130" dirty="0">
                <a:solidFill>
                  <a:srgbClr val="707071"/>
                </a:solidFill>
                <a:latin typeface="Arial"/>
                <a:cs typeface="Arial"/>
              </a:rPr>
              <a:t>l</a:t>
            </a:r>
            <a:r>
              <a:rPr sz="2150" b="1" spc="190" dirty="0">
                <a:solidFill>
                  <a:srgbClr val="707071"/>
                </a:solidFill>
                <a:latin typeface="Arial"/>
                <a:cs typeface="Arial"/>
              </a:rPr>
              <a:t>a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r</a:t>
            </a:r>
            <a:r>
              <a:rPr sz="2150" b="1" spc="185" dirty="0">
                <a:solidFill>
                  <a:srgbClr val="707071"/>
                </a:solidFill>
                <a:latin typeface="Arial"/>
                <a:cs typeface="Arial"/>
              </a:rPr>
              <a:t>/</a:t>
            </a:r>
            <a:r>
              <a:rPr sz="2150" b="1" spc="365" dirty="0">
                <a:solidFill>
                  <a:srgbClr val="707071"/>
                </a:solidFill>
                <a:latin typeface="Arial"/>
                <a:cs typeface="Arial"/>
              </a:rPr>
              <a:t>c</a:t>
            </a:r>
            <a:r>
              <a:rPr sz="2150" b="1" spc="580" dirty="0">
                <a:solidFill>
                  <a:srgbClr val="707071"/>
                </a:solidFill>
                <a:latin typeface="Arial"/>
                <a:cs typeface="Arial"/>
              </a:rPr>
              <a:t>li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9396" y="4947463"/>
            <a:ext cx="5882005" cy="1281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250" spc="-5" dirty="0">
                <a:solidFill>
                  <a:srgbClr val="515252"/>
                </a:solidFill>
                <a:latin typeface="Carlito"/>
                <a:cs typeface="Carlito"/>
              </a:rPr>
              <a:t>Pre</a:t>
            </a:r>
            <a:r>
              <a:rPr sz="8250" spc="-70" dirty="0">
                <a:solidFill>
                  <a:srgbClr val="515252"/>
                </a:solidFill>
                <a:latin typeface="Carlito"/>
                <a:cs typeface="Carlito"/>
              </a:rPr>
              <a:t> </a:t>
            </a:r>
            <a:r>
              <a:rPr sz="8250" spc="-5" dirty="0">
                <a:solidFill>
                  <a:srgbClr val="515252"/>
                </a:solidFill>
                <a:latin typeface="Carlito"/>
                <a:cs typeface="Carlito"/>
              </a:rPr>
              <a:t>requisitos</a:t>
            </a:r>
            <a:endParaRPr sz="8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324222"/>
            <a:ext cx="7465059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Creando </a:t>
            </a:r>
            <a:r>
              <a:rPr spc="-50" dirty="0"/>
              <a:t>nuestra </a:t>
            </a:r>
            <a:r>
              <a:rPr spc="5" dirty="0"/>
              <a:t>primera </a:t>
            </a:r>
            <a:r>
              <a:rPr spc="-10" dirty="0"/>
              <a:t>app</a:t>
            </a:r>
            <a:r>
              <a:rPr spc="45" dirty="0"/>
              <a:t> </a:t>
            </a:r>
            <a:r>
              <a:rPr spc="-25" dirty="0"/>
              <a:t>Angular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115277"/>
            <a:ext cx="10217785" cy="7163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Comenzaremos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definiendo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carpeta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raíz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donde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alojaremos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nuestros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proyectos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mejor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organización.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carpeta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raíz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llamará</a:t>
            </a:r>
            <a:r>
              <a:rPr sz="2150" spc="-4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Angular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8987155" algn="l"/>
              </a:tabLst>
            </a:pPr>
            <a:r>
              <a:rPr sz="2150" b="1" spc="-15" dirty="0">
                <a:solidFill>
                  <a:srgbClr val="707071"/>
                </a:solidFill>
                <a:latin typeface="Arial"/>
                <a:cs typeface="Arial"/>
              </a:rPr>
              <a:t>Angular </a:t>
            </a:r>
            <a:r>
              <a:rPr sz="2150" b="1" spc="-120" dirty="0">
                <a:solidFill>
                  <a:srgbClr val="707071"/>
                </a:solidFill>
                <a:latin typeface="Arial"/>
                <a:cs typeface="Arial"/>
              </a:rPr>
              <a:t>CLI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proyecto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nuevo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comando: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ng	</a:t>
            </a:r>
            <a:r>
              <a:rPr sz="2150" b="1" spc="-220" dirty="0">
                <a:solidFill>
                  <a:srgbClr val="707071"/>
                </a:solidFill>
                <a:latin typeface="Arial"/>
                <a:cs typeface="Arial"/>
              </a:rPr>
              <a:t>new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&lt;project-name&gt;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389255" marR="329565" indent="-377190">
              <a:lnSpc>
                <a:spcPct val="1496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comando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ejecutará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comandos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vía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NPM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descargarán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todas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librerías 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necesarias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comenzar nuestra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primera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aplicación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5" dirty="0">
                <a:solidFill>
                  <a:srgbClr val="707071"/>
                </a:solidFill>
                <a:latin typeface="Arial"/>
                <a:cs typeface="Arial"/>
              </a:rPr>
              <a:t>Angular </a:t>
            </a:r>
            <a:r>
              <a:rPr sz="2150" b="1" spc="-120" dirty="0">
                <a:solidFill>
                  <a:srgbClr val="707071"/>
                </a:solidFill>
                <a:latin typeface="Arial"/>
                <a:cs typeface="Arial"/>
              </a:rPr>
              <a:t>CLI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crea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nuevo </a:t>
            </a:r>
            <a:r>
              <a:rPr sz="2150" b="1" i="1" spc="-25" dirty="0">
                <a:solidFill>
                  <a:srgbClr val="707071"/>
                </a:solidFill>
                <a:latin typeface="Trebuchet MS"/>
                <a:cs typeface="Trebuchet MS"/>
              </a:rPr>
              <a:t>workspace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i="1" spc="20" dirty="0">
                <a:solidFill>
                  <a:srgbClr val="707071"/>
                </a:solidFill>
                <a:latin typeface="Trebuchet MS"/>
                <a:cs typeface="Trebuchet MS"/>
              </a:rPr>
              <a:t>Welcome </a:t>
            </a:r>
            <a:r>
              <a:rPr sz="2150" b="1" i="1" spc="-15" dirty="0">
                <a:solidFill>
                  <a:srgbClr val="707071"/>
                </a:solidFill>
                <a:latin typeface="Trebuchet MS"/>
                <a:cs typeface="Trebuchet MS"/>
              </a:rPr>
              <a:t>app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lista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correr</a:t>
            </a:r>
            <a:endParaRPr sz="2150">
              <a:latin typeface="Arial Black"/>
              <a:cs typeface="Arial Black"/>
            </a:endParaRPr>
          </a:p>
          <a:p>
            <a:pPr marL="389255" marR="88900" indent="-377190" algn="just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89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correr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app,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debemos ingresar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carpeta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proyecto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ejecutar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comando: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ng 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serve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--open </a:t>
            </a:r>
            <a:r>
              <a:rPr sz="2150" spc="-2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i="1" spc="-25" dirty="0">
                <a:solidFill>
                  <a:srgbClr val="707071"/>
                </a:solidFill>
                <a:latin typeface="Arial"/>
                <a:cs typeface="Arial"/>
              </a:rPr>
              <a:t>--open </a:t>
            </a:r>
            <a:r>
              <a:rPr sz="2150" i="1" spc="-50" dirty="0">
                <a:solidFill>
                  <a:srgbClr val="707071"/>
                </a:solidFill>
                <a:latin typeface="Arial"/>
                <a:cs typeface="Arial"/>
              </a:rPr>
              <a:t>o </a:t>
            </a:r>
            <a:r>
              <a:rPr sz="2150" i="1" spc="-85" dirty="0">
                <a:solidFill>
                  <a:srgbClr val="707071"/>
                </a:solidFill>
                <a:latin typeface="Arial"/>
                <a:cs typeface="Arial"/>
              </a:rPr>
              <a:t>–o </a:t>
            </a:r>
            <a:r>
              <a:rPr sz="2150" i="1" spc="-190" dirty="0">
                <a:solidFill>
                  <a:srgbClr val="707071"/>
                </a:solidFill>
                <a:latin typeface="Arial"/>
                <a:cs typeface="Arial"/>
              </a:rPr>
              <a:t>es </a:t>
            </a:r>
            <a:r>
              <a:rPr sz="2150" i="1" spc="-20" dirty="0">
                <a:solidFill>
                  <a:srgbClr val="707071"/>
                </a:solidFill>
                <a:latin typeface="Arial"/>
                <a:cs typeface="Arial"/>
              </a:rPr>
              <a:t>opcional </a:t>
            </a:r>
            <a:r>
              <a:rPr sz="2150" i="1" spc="-40" dirty="0">
                <a:solidFill>
                  <a:srgbClr val="707071"/>
                </a:solidFill>
                <a:latin typeface="Arial"/>
                <a:cs typeface="Arial"/>
              </a:rPr>
              <a:t>y </a:t>
            </a:r>
            <a:r>
              <a:rPr sz="2150" i="1" spc="-45" dirty="0">
                <a:solidFill>
                  <a:srgbClr val="707071"/>
                </a:solidFill>
                <a:latin typeface="Arial"/>
                <a:cs typeface="Arial"/>
              </a:rPr>
              <a:t>abre </a:t>
            </a:r>
            <a:r>
              <a:rPr sz="2150" i="1" spc="-10" dirty="0">
                <a:solidFill>
                  <a:srgbClr val="707071"/>
                </a:solidFill>
                <a:latin typeface="Arial"/>
                <a:cs typeface="Arial"/>
              </a:rPr>
              <a:t>automáticamente </a:t>
            </a:r>
            <a:r>
              <a:rPr sz="2150" i="1" spc="-40" dirty="0">
                <a:solidFill>
                  <a:srgbClr val="707071"/>
                </a:solidFill>
                <a:latin typeface="Arial"/>
                <a:cs typeface="Arial"/>
              </a:rPr>
              <a:t>el  </a:t>
            </a:r>
            <a:r>
              <a:rPr sz="2150" i="1" spc="-55" dirty="0">
                <a:solidFill>
                  <a:srgbClr val="707071"/>
                </a:solidFill>
                <a:latin typeface="Arial"/>
                <a:cs typeface="Arial"/>
              </a:rPr>
              <a:t>browser </a:t>
            </a:r>
            <a:r>
              <a:rPr sz="2150" i="1" spc="-70" dirty="0">
                <a:solidFill>
                  <a:srgbClr val="707071"/>
                </a:solidFill>
                <a:latin typeface="Arial"/>
                <a:cs typeface="Arial"/>
              </a:rPr>
              <a:t>en</a:t>
            </a:r>
            <a:r>
              <a:rPr sz="2150" i="1" spc="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i="1" u="heavy" spc="-15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"/>
                <a:cs typeface="Arial"/>
              </a:rPr>
              <a:t>http://localhost:4200</a:t>
            </a:r>
            <a:r>
              <a:rPr sz="2150" spc="-15" dirty="0">
                <a:solidFill>
                  <a:srgbClr val="707071"/>
                </a:solidFill>
                <a:latin typeface="Arial Black"/>
                <a:cs typeface="Arial Black"/>
              </a:rPr>
              <a:t>)</a:t>
            </a:r>
            <a:endParaRPr sz="2150">
              <a:latin typeface="Arial Black"/>
              <a:cs typeface="Arial Black"/>
            </a:endParaRPr>
          </a:p>
          <a:p>
            <a:pPr marL="389255" marR="341630" indent="-377190">
              <a:lnSpc>
                <a:spcPct val="1497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836294" algn="l"/>
                <a:tab pos="1732280" algn="l"/>
              </a:tabLst>
            </a:pPr>
            <a:r>
              <a:rPr sz="2150" b="1" spc="-135" dirty="0">
                <a:solidFill>
                  <a:srgbClr val="707071"/>
                </a:solidFill>
                <a:latin typeface="Arial"/>
                <a:cs typeface="Arial"/>
              </a:rPr>
              <a:t>ng	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serve	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lanza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instancia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server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Node.js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monitorea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archivos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 aplicación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mientras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hacemos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cambios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3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ellos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487882"/>
            <a:ext cx="7800390" cy="5670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82752"/>
            <a:ext cx="43713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Estructura </a:t>
            </a:r>
            <a:r>
              <a:rPr spc="-20" dirty="0"/>
              <a:t>de</a:t>
            </a:r>
            <a:r>
              <a:rPr spc="50" dirty="0"/>
              <a:t> </a:t>
            </a:r>
            <a:r>
              <a:rPr spc="-100" dirty="0"/>
              <a:t>archivos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874162"/>
            <a:ext cx="9940925" cy="1038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90805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e2e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archivos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realizar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tests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end-to-end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junto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archivos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configuración de</a:t>
            </a:r>
            <a:r>
              <a:rPr sz="2150" spc="2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tests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src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carpeta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raíz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donde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alojará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</a:t>
            </a:r>
            <a:r>
              <a:rPr sz="2150" spc="-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configuración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app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archivos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Components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lógica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aplicación</a:t>
            </a:r>
            <a:endParaRPr sz="2150">
              <a:latin typeface="Arial Black"/>
              <a:cs typeface="Arial Black"/>
            </a:endParaRPr>
          </a:p>
          <a:p>
            <a:pPr marL="389255" marR="38862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assets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imágenes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archivos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estáticos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serán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copiados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están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buildear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aplicación</a:t>
            </a:r>
            <a:endParaRPr sz="2150">
              <a:latin typeface="Arial Black"/>
              <a:cs typeface="Arial Black"/>
            </a:endParaRPr>
          </a:p>
          <a:p>
            <a:pPr marL="389255" marR="944244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environments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configuración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realizar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builds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diferentes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environments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favicon.ico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ícono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usado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bookmark</a:t>
            </a:r>
            <a:r>
              <a:rPr sz="2150" spc="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bar</a:t>
            </a:r>
            <a:endParaRPr sz="2150">
              <a:latin typeface="Arial Black"/>
              <a:cs typeface="Arial Black"/>
            </a:endParaRPr>
          </a:p>
          <a:p>
            <a:pPr marL="389255" marR="26543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index.html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principal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servido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ingresar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aplicación.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Generalmente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hace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falta generar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ningún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cambio</a:t>
            </a:r>
            <a:r>
              <a:rPr sz="2150" spc="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aquí</a:t>
            </a:r>
            <a:endParaRPr sz="2150">
              <a:latin typeface="Arial Black"/>
              <a:cs typeface="Arial Black"/>
            </a:endParaRPr>
          </a:p>
          <a:p>
            <a:pPr marL="389255" marR="7810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main.ts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punto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entrada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app.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Compila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app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levanta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25" dirty="0">
                <a:solidFill>
                  <a:srgbClr val="707071"/>
                </a:solidFill>
                <a:latin typeface="Arial"/>
                <a:cs typeface="Arial"/>
              </a:rPr>
              <a:t>AppModule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(Módulo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root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aplicación)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correr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browser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285" dirty="0">
                <a:solidFill>
                  <a:srgbClr val="707071"/>
                </a:solidFill>
                <a:latin typeface="Arial"/>
                <a:cs typeface="Arial"/>
              </a:rPr>
              <a:t>polyfills.ts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provee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polyfill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scripts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soporte de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browsers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i="1" spc="-25" dirty="0">
                <a:solidFill>
                  <a:srgbClr val="707071"/>
                </a:solidFill>
                <a:latin typeface="Arial"/>
                <a:cs typeface="Arial"/>
              </a:rPr>
              <a:t>compatibilidad</a:t>
            </a:r>
            <a:r>
              <a:rPr sz="2150" spc="-25" dirty="0">
                <a:solidFill>
                  <a:srgbClr val="707071"/>
                </a:solidFill>
                <a:latin typeface="Arial Black"/>
                <a:cs typeface="Arial Black"/>
              </a:rPr>
              <a:t>)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styles.css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estilos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aplicación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270" dirty="0">
                <a:solidFill>
                  <a:srgbClr val="707071"/>
                </a:solidFill>
                <a:latin typeface="Arial"/>
                <a:cs typeface="Arial"/>
              </a:rPr>
              <a:t>test.ts	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punto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entrada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nuestros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test</a:t>
            </a:r>
            <a:r>
              <a:rPr sz="2150" spc="-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unitarios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343026"/>
            <a:ext cx="5988508" cy="10647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601731"/>
            <a:ext cx="437197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Estructura </a:t>
            </a:r>
            <a:r>
              <a:rPr spc="-20" dirty="0"/>
              <a:t>de</a:t>
            </a:r>
            <a:r>
              <a:rPr spc="10" dirty="0"/>
              <a:t> </a:t>
            </a:r>
            <a:r>
              <a:rPr spc="-95" dirty="0"/>
              <a:t>archivos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392977"/>
            <a:ext cx="10180955" cy="934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marR="76835" indent="-377190">
              <a:lnSpc>
                <a:spcPct val="1496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package.json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qué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dependencias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requeridas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proyecto.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caso,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qué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librearías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(que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conjunto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archivos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js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70" dirty="0">
                <a:solidFill>
                  <a:srgbClr val="707071"/>
                </a:solidFill>
                <a:latin typeface="Arial Black"/>
                <a:cs typeface="Arial Black"/>
              </a:rPr>
              <a:t>css)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</a:t>
            </a:r>
            <a:r>
              <a:rPr sz="2150" spc="-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requeridos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aplicación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funcione</a:t>
            </a:r>
            <a:endParaRPr sz="2150">
              <a:latin typeface="Arial Black"/>
              <a:cs typeface="Arial Black"/>
            </a:endParaRPr>
          </a:p>
          <a:p>
            <a:pPr marL="389255" marR="527050">
              <a:lnSpc>
                <a:spcPts val="3860"/>
              </a:lnSpc>
              <a:spcBef>
                <a:spcPts val="340"/>
              </a:spcBef>
            </a:pP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JSON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todas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dependencias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proyecto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versión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requerida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mismas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935"/>
              </a:spcBef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comando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npm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install,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NPM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lee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conecta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 repositorios</a:t>
            </a:r>
            <a:endParaRPr sz="2150">
              <a:latin typeface="Arial Black"/>
              <a:cs typeface="Arial Black"/>
            </a:endParaRPr>
          </a:p>
          <a:p>
            <a:pPr marL="389255" marR="1663064">
              <a:lnSpc>
                <a:spcPct val="149600"/>
              </a:lnSpc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bajar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dependencias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generando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carpeta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node_modules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los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archivos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descargados</a:t>
            </a:r>
            <a:endParaRPr sz="2150">
              <a:latin typeface="Arial Black"/>
              <a:cs typeface="Arial Black"/>
            </a:endParaRPr>
          </a:p>
          <a:p>
            <a:pPr marL="389255" marR="75565">
              <a:lnSpc>
                <a:spcPts val="3860"/>
              </a:lnSpc>
              <a:spcBef>
                <a:spcPts val="340"/>
              </a:spcBef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control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versionado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portabilidad,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carpeta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node_modules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tenida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cuenta</a:t>
            </a:r>
            <a:endParaRPr sz="2150">
              <a:latin typeface="Arial Black"/>
              <a:cs typeface="Arial Black"/>
            </a:endParaRPr>
          </a:p>
          <a:p>
            <a:pPr marL="389255" marR="572770" indent="-377190">
              <a:lnSpc>
                <a:spcPct val="149600"/>
              </a:lnSpc>
              <a:spcBef>
                <a:spcPts val="164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angular.json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específica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proyecto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build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deploy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mismo</a:t>
            </a:r>
            <a:endParaRPr sz="2150">
              <a:latin typeface="Arial Black"/>
              <a:cs typeface="Arial Black"/>
            </a:endParaRPr>
          </a:p>
          <a:p>
            <a:pPr marL="389255" marR="5080">
              <a:lnSpc>
                <a:spcPts val="3860"/>
              </a:lnSpc>
              <a:spcBef>
                <a:spcPts val="340"/>
              </a:spcBef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otras 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cosas,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setear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nuestros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archivos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environments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serán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utilizados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configuración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específica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dependiendo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935"/>
              </a:spcBef>
            </a:pP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ambiente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cual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queramos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hacer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build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deploy</a:t>
            </a:r>
            <a:endParaRPr sz="2150">
              <a:latin typeface="Arial Black"/>
              <a:cs typeface="Arial Black"/>
            </a:endParaRPr>
          </a:p>
          <a:p>
            <a:pPr marL="389255" marR="6350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2179955" algn="l"/>
              </a:tabLst>
            </a:pPr>
            <a:r>
              <a:rPr sz="2150" b="1" spc="250" dirty="0">
                <a:solidFill>
                  <a:srgbClr val="707071"/>
                </a:solidFill>
                <a:latin typeface="Arial"/>
                <a:cs typeface="Arial"/>
              </a:rPr>
              <a:t>tslint.json	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chequear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controlar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calidad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escrito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TypeScript.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definir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distintas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reglas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ayudan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mejorar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lectura,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mantenimiento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funcionalidad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343026"/>
            <a:ext cx="5988508" cy="10647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062638" cy="113085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0104099" cy="113085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22431" y="0"/>
              <a:ext cx="7082155" cy="11308715"/>
            </a:xfrm>
            <a:custGeom>
              <a:avLst/>
              <a:gdLst/>
              <a:ahLst/>
              <a:cxnLst/>
              <a:rect l="l" t="t" r="r" b="b"/>
              <a:pathLst>
                <a:path w="7082155" h="11308715">
                  <a:moveTo>
                    <a:pt x="708166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081669" y="11308556"/>
                  </a:lnTo>
                  <a:lnTo>
                    <a:pt x="70816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344528" y="2067341"/>
            <a:ext cx="24085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35" dirty="0">
                <a:solidFill>
                  <a:srgbClr val="515252"/>
                </a:solidFill>
                <a:latin typeface="Arial Black"/>
                <a:cs typeface="Arial Black"/>
              </a:rPr>
              <a:t>FUNDAMENTALS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34791" y="2846060"/>
            <a:ext cx="31610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85" dirty="0">
                <a:solidFill>
                  <a:srgbClr val="707071"/>
                </a:solidFill>
                <a:latin typeface="Arial Black"/>
                <a:cs typeface="Arial Black"/>
              </a:rPr>
              <a:t>JavaScript, </a:t>
            </a:r>
            <a:r>
              <a:rPr sz="1900" spc="-320" dirty="0">
                <a:solidFill>
                  <a:srgbClr val="707071"/>
                </a:solidFill>
                <a:latin typeface="Arial Black"/>
                <a:cs typeface="Arial Black"/>
              </a:rPr>
              <a:t>CSS, </a:t>
            </a:r>
            <a:r>
              <a:rPr sz="1900" spc="-260" dirty="0">
                <a:solidFill>
                  <a:srgbClr val="707071"/>
                </a:solidFill>
                <a:latin typeface="Arial Black"/>
                <a:cs typeface="Arial Black"/>
              </a:rPr>
              <a:t>HTML5,</a:t>
            </a:r>
            <a:r>
              <a:rPr sz="190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1900" spc="-130" dirty="0">
                <a:solidFill>
                  <a:srgbClr val="707071"/>
                </a:solidFill>
                <a:latin typeface="Arial Black"/>
                <a:cs typeface="Arial Black"/>
              </a:rPr>
              <a:t>DOM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34791" y="5105573"/>
            <a:ext cx="3023235" cy="10941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"/>
              </a:spcBef>
            </a:pPr>
            <a:r>
              <a:rPr sz="2450" spc="-390" dirty="0">
                <a:solidFill>
                  <a:srgbClr val="515252"/>
                </a:solidFill>
                <a:latin typeface="Arial Black"/>
                <a:cs typeface="Arial Black"/>
              </a:rPr>
              <a:t>WEB </a:t>
            </a:r>
            <a:r>
              <a:rPr sz="2450" spc="-320" dirty="0">
                <a:solidFill>
                  <a:srgbClr val="515252"/>
                </a:solidFill>
                <a:latin typeface="Arial Black"/>
                <a:cs typeface="Arial Black"/>
              </a:rPr>
              <a:t>UI</a:t>
            </a:r>
            <a:r>
              <a:rPr sz="2450" spc="-370" dirty="0">
                <a:solidFill>
                  <a:srgbClr val="515252"/>
                </a:solidFill>
                <a:latin typeface="Arial Black"/>
                <a:cs typeface="Arial Black"/>
              </a:rPr>
              <a:t> </a:t>
            </a:r>
            <a:r>
              <a:rPr sz="2450" spc="-355" dirty="0">
                <a:solidFill>
                  <a:srgbClr val="515252"/>
                </a:solidFill>
                <a:latin typeface="Arial Black"/>
                <a:cs typeface="Arial Black"/>
              </a:rPr>
              <a:t>FRAMEWORK</a:t>
            </a:r>
            <a:endParaRPr sz="24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900" spc="-210" dirty="0">
                <a:solidFill>
                  <a:srgbClr val="707071"/>
                </a:solidFill>
                <a:latin typeface="Arial Black"/>
                <a:cs typeface="Arial Black"/>
              </a:rPr>
              <a:t>Angular,</a:t>
            </a:r>
            <a:r>
              <a:rPr sz="190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1900" spc="-190" dirty="0">
                <a:solidFill>
                  <a:srgbClr val="707071"/>
                </a:solidFill>
                <a:latin typeface="Arial Black"/>
                <a:cs typeface="Arial Black"/>
              </a:rPr>
              <a:t>NPM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34791" y="8122403"/>
            <a:ext cx="3404235" cy="1282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2450" spc="-335" dirty="0">
                <a:solidFill>
                  <a:srgbClr val="515252"/>
                </a:solidFill>
                <a:latin typeface="Arial Black"/>
                <a:cs typeface="Arial Black"/>
              </a:rPr>
              <a:t>INTEGRACION</a:t>
            </a:r>
            <a:endParaRPr sz="2450">
              <a:latin typeface="Arial Black"/>
              <a:cs typeface="Arial Black"/>
            </a:endParaRPr>
          </a:p>
          <a:p>
            <a:pPr marL="12700" marR="5080">
              <a:lnSpc>
                <a:spcPct val="129700"/>
              </a:lnSpc>
              <a:spcBef>
                <a:spcPts val="1010"/>
              </a:spcBef>
            </a:pPr>
            <a:r>
              <a:rPr sz="1900" spc="-225" dirty="0">
                <a:solidFill>
                  <a:srgbClr val="707071"/>
                </a:solidFill>
                <a:latin typeface="Arial Black"/>
                <a:cs typeface="Arial Black"/>
              </a:rPr>
              <a:t>Integración </a:t>
            </a:r>
            <a:r>
              <a:rPr sz="1900" spc="-210" dirty="0">
                <a:solidFill>
                  <a:srgbClr val="707071"/>
                </a:solidFill>
                <a:latin typeface="Arial Black"/>
                <a:cs typeface="Arial Black"/>
              </a:rPr>
              <a:t>Angular Application  </a:t>
            </a:r>
            <a:r>
              <a:rPr sz="1900" spc="-245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1900" spc="-380" dirty="0">
                <a:solidFill>
                  <a:srgbClr val="707071"/>
                </a:solidFill>
                <a:latin typeface="Arial Black"/>
                <a:cs typeface="Arial Black"/>
              </a:rPr>
              <a:t>REST</a:t>
            </a:r>
            <a:r>
              <a:rPr sz="1900" spc="-2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1900" spc="-265" dirty="0">
                <a:solidFill>
                  <a:srgbClr val="707071"/>
                </a:solidFill>
                <a:latin typeface="Arial Black"/>
                <a:cs typeface="Arial Black"/>
              </a:rPr>
              <a:t>API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5461" y="7866357"/>
            <a:ext cx="9074785" cy="1270"/>
          </a:xfrm>
          <a:custGeom>
            <a:avLst/>
            <a:gdLst/>
            <a:ahLst/>
            <a:cxnLst/>
            <a:rect l="l" t="t" r="r" b="b"/>
            <a:pathLst>
              <a:path w="9074785" h="1270">
                <a:moveTo>
                  <a:pt x="0" y="0"/>
                </a:moveTo>
                <a:lnTo>
                  <a:pt x="9074488" y="1256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59829" y="1778554"/>
            <a:ext cx="7469505" cy="1784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b="0" spc="5" dirty="0">
                <a:solidFill>
                  <a:srgbClr val="FFFFFF"/>
                </a:solidFill>
                <a:latin typeface="Carlito"/>
                <a:cs typeface="Carlito"/>
              </a:rPr>
              <a:t>Lo que aprenderemos</a:t>
            </a:r>
            <a:r>
              <a:rPr sz="5750" b="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5750" b="0" spc="5" dirty="0">
                <a:solidFill>
                  <a:srgbClr val="FFFFFF"/>
                </a:solidFill>
                <a:latin typeface="Carlito"/>
                <a:cs typeface="Carlito"/>
              </a:rPr>
              <a:t>en  </a:t>
            </a:r>
            <a:r>
              <a:rPr sz="5750" b="0" spc="10" dirty="0">
                <a:solidFill>
                  <a:srgbClr val="FFFFFF"/>
                </a:solidFill>
                <a:latin typeface="Carlito"/>
                <a:cs typeface="Carlito"/>
              </a:rPr>
              <a:t>esta</a:t>
            </a:r>
            <a:r>
              <a:rPr sz="5750" b="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5750" b="0" spc="5" dirty="0">
                <a:solidFill>
                  <a:srgbClr val="FFFFFF"/>
                </a:solidFill>
                <a:latin typeface="Carlito"/>
                <a:cs typeface="Carlito"/>
              </a:rPr>
              <a:t>materia</a:t>
            </a:r>
            <a:endParaRPr sz="57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449873"/>
            <a:ext cx="326453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App</a:t>
            </a:r>
            <a:r>
              <a:rPr spc="-95" dirty="0"/>
              <a:t> </a:t>
            </a:r>
            <a:r>
              <a:rPr spc="-20" dirty="0"/>
              <a:t>Component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240927"/>
            <a:ext cx="10186670" cy="7653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112522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vimos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anteriormente,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carpeta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app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lógica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proyecto.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-150" dirty="0">
                <a:solidFill>
                  <a:srgbClr val="707071"/>
                </a:solidFill>
                <a:latin typeface="Arial"/>
                <a:cs typeface="Arial"/>
              </a:rPr>
              <a:t>Components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Templates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160" dirty="0">
                <a:solidFill>
                  <a:srgbClr val="707071"/>
                </a:solidFill>
                <a:latin typeface="Arial"/>
                <a:cs typeface="Arial"/>
              </a:rPr>
              <a:t>styles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van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aquí</a:t>
            </a:r>
            <a:endParaRPr sz="2150">
              <a:latin typeface="Arial Black"/>
              <a:cs typeface="Arial Black"/>
            </a:endParaRPr>
          </a:p>
          <a:p>
            <a:pPr marL="389255" marR="9652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app.component.ts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lógica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componente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raíz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aplicación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llamado </a:t>
            </a:r>
            <a:r>
              <a:rPr sz="2150" b="1" spc="-175" dirty="0">
                <a:solidFill>
                  <a:srgbClr val="707071"/>
                </a:solidFill>
                <a:latin typeface="Arial"/>
                <a:cs typeface="Arial"/>
              </a:rPr>
              <a:t>AppComponent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9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vista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asociada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componente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equivale 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vista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raíz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aplicación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app.component.html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template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asociado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4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-170" dirty="0">
                <a:solidFill>
                  <a:srgbClr val="707071"/>
                </a:solidFill>
                <a:latin typeface="Arial"/>
                <a:cs typeface="Arial"/>
              </a:rPr>
              <a:t>AppComponent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5" dirty="0">
                <a:solidFill>
                  <a:srgbClr val="707071"/>
                </a:solidFill>
                <a:latin typeface="Arial"/>
                <a:cs typeface="Arial"/>
              </a:rPr>
              <a:t>app.component.css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CSS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asociado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70" dirty="0">
                <a:solidFill>
                  <a:srgbClr val="707071"/>
                </a:solidFill>
                <a:latin typeface="Arial"/>
                <a:cs typeface="Arial"/>
              </a:rPr>
              <a:t>AppComponent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app.component.spec.ts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Unit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Test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1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-170" dirty="0">
                <a:solidFill>
                  <a:srgbClr val="707071"/>
                </a:solidFill>
                <a:latin typeface="Arial"/>
                <a:cs typeface="Arial"/>
              </a:rPr>
              <a:t>AppComponent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389255" marR="5080" indent="-377190">
              <a:lnSpc>
                <a:spcPct val="1496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app.module.ts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root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module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aplicación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Angular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ensamblar nuestra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aplicación.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medida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vayamos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agregando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nuevos  componentes,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deberemos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declararlos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</a:t>
            </a:r>
            <a:r>
              <a:rPr sz="2150" spc="-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810804"/>
            <a:ext cx="7797877" cy="3270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581806"/>
            <a:ext cx="593280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SPA </a:t>
            </a:r>
            <a:r>
              <a:rPr spc="-190" dirty="0"/>
              <a:t>– </a:t>
            </a:r>
            <a:r>
              <a:rPr spc="-65" dirty="0"/>
              <a:t>Single </a:t>
            </a:r>
            <a:r>
              <a:rPr spc="-75" dirty="0"/>
              <a:t>Page</a:t>
            </a:r>
            <a:r>
              <a:rPr spc="380" dirty="0"/>
              <a:t> </a:t>
            </a:r>
            <a:r>
              <a:rPr spc="-15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372860"/>
            <a:ext cx="10245090" cy="738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60579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proyecto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index.html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punto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partida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aplicación</a:t>
            </a:r>
            <a:endParaRPr sz="2150">
              <a:latin typeface="Arial Black"/>
              <a:cs typeface="Arial Black"/>
            </a:endParaRPr>
          </a:p>
          <a:p>
            <a:pPr marL="389255" marR="654050">
              <a:lnSpc>
                <a:spcPts val="3860"/>
              </a:lnSpc>
              <a:spcBef>
                <a:spcPts val="340"/>
              </a:spcBef>
            </a:pP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declaración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básica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solo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&lt;body&gt;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referencia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etiqueta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especial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llamada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&lt;app-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935"/>
              </a:spcBef>
            </a:pP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root&gt;</a:t>
            </a:r>
            <a:endParaRPr sz="2150">
              <a:latin typeface="Arial"/>
              <a:cs typeface="Arial"/>
            </a:endParaRPr>
          </a:p>
          <a:p>
            <a:pPr marL="389255" marR="560070">
              <a:lnSpc>
                <a:spcPts val="3860"/>
              </a:lnSpc>
              <a:spcBef>
                <a:spcPts val="340"/>
              </a:spcBef>
            </a:pP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etiqueta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referencia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AppComponent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cual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renderizado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lugar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esta</a:t>
            </a:r>
            <a:endParaRPr sz="2150">
              <a:latin typeface="Arial Black"/>
              <a:cs typeface="Arial Black"/>
            </a:endParaRPr>
          </a:p>
          <a:p>
            <a:pPr marL="389255" marR="646430" indent="-377190">
              <a:lnSpc>
                <a:spcPct val="149600"/>
              </a:lnSpc>
              <a:spcBef>
                <a:spcPts val="1635"/>
              </a:spcBef>
              <a:buFont typeface="Arial"/>
              <a:buChar char="•"/>
              <a:tabLst>
                <a:tab pos="389255" algn="l"/>
                <a:tab pos="389890" algn="l"/>
                <a:tab pos="3223895" algn="l"/>
              </a:tabLst>
            </a:pP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app.component.html	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tiene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conjunto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etiquetas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base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 ejemplo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muestran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logotipo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links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utilidad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Reemplazaremos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componente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queramos 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proyecto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específico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conclusión,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veremos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adelante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componente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etiqueta 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asociada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indicará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renderizar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correspondiente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813138"/>
            <a:ext cx="8269067" cy="336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5616583"/>
            <a:ext cx="8287915" cy="4245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581806"/>
            <a:ext cx="593280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SPA </a:t>
            </a:r>
            <a:r>
              <a:rPr spc="-190" dirty="0"/>
              <a:t>– </a:t>
            </a:r>
            <a:r>
              <a:rPr spc="-65" dirty="0"/>
              <a:t>Single </a:t>
            </a:r>
            <a:r>
              <a:rPr spc="-75" dirty="0"/>
              <a:t>Page</a:t>
            </a:r>
            <a:r>
              <a:rPr spc="380" dirty="0"/>
              <a:t> </a:t>
            </a:r>
            <a:r>
              <a:rPr spc="-15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372860"/>
            <a:ext cx="10245090" cy="738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60579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proyecto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index.html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punto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partida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aplicación</a:t>
            </a:r>
            <a:endParaRPr sz="2150">
              <a:latin typeface="Arial Black"/>
              <a:cs typeface="Arial Black"/>
            </a:endParaRPr>
          </a:p>
          <a:p>
            <a:pPr marL="389255" marR="654050">
              <a:lnSpc>
                <a:spcPts val="3860"/>
              </a:lnSpc>
              <a:spcBef>
                <a:spcPts val="340"/>
              </a:spcBef>
            </a:pP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declaración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básica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solo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&lt;body&gt;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referencia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etiqueta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especial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llamada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&lt;app-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935"/>
              </a:spcBef>
            </a:pP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root&gt;</a:t>
            </a:r>
            <a:endParaRPr sz="2150">
              <a:latin typeface="Arial"/>
              <a:cs typeface="Arial"/>
            </a:endParaRPr>
          </a:p>
          <a:p>
            <a:pPr marL="389255" marR="560070">
              <a:lnSpc>
                <a:spcPts val="3860"/>
              </a:lnSpc>
              <a:spcBef>
                <a:spcPts val="340"/>
              </a:spcBef>
            </a:pP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etiqueta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referencia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AppComponent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cual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renderizado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lugar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esta</a:t>
            </a:r>
            <a:endParaRPr sz="2150">
              <a:latin typeface="Arial Black"/>
              <a:cs typeface="Arial Black"/>
            </a:endParaRPr>
          </a:p>
          <a:p>
            <a:pPr marL="389255" marR="646430" indent="-377190">
              <a:lnSpc>
                <a:spcPct val="149600"/>
              </a:lnSpc>
              <a:spcBef>
                <a:spcPts val="1635"/>
              </a:spcBef>
              <a:buFont typeface="Arial"/>
              <a:buChar char="•"/>
              <a:tabLst>
                <a:tab pos="389255" algn="l"/>
                <a:tab pos="389890" algn="l"/>
                <a:tab pos="3223895" algn="l"/>
              </a:tabLst>
            </a:pP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app.component.html	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tiene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conjunto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etiquetas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base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 ejemplo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muestran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logotipo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links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utilidad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Reemplazaremos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componente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queramos 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proyecto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específico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conclusión,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veremos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adelante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componente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etiqueta 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asociada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indicará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renderizar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correspondiente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813138"/>
            <a:ext cx="8269067" cy="336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5616583"/>
            <a:ext cx="8287915" cy="4245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959835"/>
            <a:ext cx="497141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Templates </a:t>
            </a:r>
            <a:r>
              <a:rPr spc="229" dirty="0"/>
              <a:t>-</a:t>
            </a:r>
            <a:r>
              <a:rPr spc="-20" dirty="0"/>
              <a:t> Introducción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750120"/>
            <a:ext cx="10079990" cy="863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sintaxis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Templates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Angular,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extienden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JavaScript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mediante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170" dirty="0">
                <a:solidFill>
                  <a:srgbClr val="707071"/>
                </a:solidFill>
                <a:latin typeface="Arial"/>
                <a:cs typeface="Arial"/>
              </a:rPr>
              <a:t>interpolation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template,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dinámico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sencilla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intuitiva</a:t>
            </a:r>
            <a:endParaRPr sz="2150">
              <a:latin typeface="Arial Black"/>
              <a:cs typeface="Arial Black"/>
            </a:endParaRPr>
          </a:p>
          <a:p>
            <a:pPr marL="389255" marR="50800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siguiente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vamos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modificar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template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componente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conjunto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propiedades</a:t>
            </a:r>
            <a:endParaRPr sz="2150">
              <a:latin typeface="Arial Black"/>
              <a:cs typeface="Arial Black"/>
            </a:endParaRPr>
          </a:p>
          <a:p>
            <a:pPr marL="389255" marR="31115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882139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template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estar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externo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estar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incluido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directamente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component.ts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reemplazando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templateUrl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template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pegando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directamente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allí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encapsulado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backticks	</a:t>
            </a:r>
            <a:r>
              <a:rPr sz="2150" b="1" spc="459" dirty="0">
                <a:solidFill>
                  <a:srgbClr val="707071"/>
                </a:solidFill>
                <a:latin typeface="Arial"/>
                <a:cs typeface="Arial"/>
              </a:rPr>
              <a:t>(`)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07071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7580630" algn="l"/>
                <a:tab pos="847598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usar 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interpolation.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Ej.: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{{	</a:t>
            </a:r>
            <a:r>
              <a:rPr sz="2150" b="1" spc="409" dirty="0">
                <a:solidFill>
                  <a:srgbClr val="707071"/>
                </a:solidFill>
                <a:latin typeface="Arial"/>
                <a:cs typeface="Arial"/>
              </a:rPr>
              <a:t>title	</a:t>
            </a: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}}</a:t>
            </a:r>
            <a:endParaRPr sz="2150">
              <a:latin typeface="Arial"/>
              <a:cs typeface="Arial"/>
            </a:endParaRPr>
          </a:p>
          <a:p>
            <a:pPr marL="389255" marR="33083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directiva 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ngFor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iterar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lista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elementos.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400" dirty="0">
                <a:solidFill>
                  <a:srgbClr val="707071"/>
                </a:solidFill>
                <a:latin typeface="Arial Black"/>
                <a:cs typeface="Arial Black"/>
              </a:rPr>
              <a:t>cas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250" dirty="0">
                <a:solidFill>
                  <a:srgbClr val="707071"/>
                </a:solidFill>
                <a:latin typeface="Arial"/>
                <a:cs typeface="Arial"/>
              </a:rPr>
              <a:t>&lt;li&gt;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todos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sus </a:t>
            </a:r>
            <a:r>
              <a:rPr sz="2150" i="1" spc="-25" dirty="0">
                <a:solidFill>
                  <a:srgbClr val="707071"/>
                </a:solidFill>
                <a:latin typeface="Arial"/>
                <a:cs typeface="Arial"/>
              </a:rPr>
              <a:t>Children </a:t>
            </a:r>
            <a:r>
              <a:rPr sz="2150" i="1" spc="-55" dirty="0">
                <a:solidFill>
                  <a:srgbClr val="707071"/>
                </a:solidFill>
                <a:latin typeface="Arial"/>
                <a:cs typeface="Arial"/>
              </a:rPr>
              <a:t>elements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serán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repetidos</a:t>
            </a:r>
            <a:endParaRPr sz="2150">
              <a:latin typeface="Arial Black"/>
              <a:cs typeface="Arial Black"/>
            </a:endParaRPr>
          </a:p>
          <a:p>
            <a:pPr marL="389255" marR="948055" indent="-377190" algn="just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directiva </a:t>
            </a:r>
            <a:r>
              <a:rPr sz="2150" b="1" spc="190" dirty="0">
                <a:solidFill>
                  <a:srgbClr val="707071"/>
                </a:solidFill>
                <a:latin typeface="Arial"/>
                <a:cs typeface="Arial"/>
              </a:rPr>
              <a:t>ngIf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insertar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remover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partir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condición </a:t>
            </a:r>
            <a:r>
              <a:rPr sz="2150" b="1" spc="175" dirty="0">
                <a:solidFill>
                  <a:srgbClr val="707071"/>
                </a:solidFill>
                <a:latin typeface="Arial"/>
                <a:cs typeface="Arial"/>
              </a:rPr>
              <a:t>true/false</a:t>
            </a:r>
            <a:r>
              <a:rPr sz="2150" spc="175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vemos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etiqueta 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&lt;span&gt;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renderiza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dependiendo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visible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377309"/>
            <a:ext cx="8398487" cy="3348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6273735"/>
            <a:ext cx="8398487" cy="3138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048881"/>
            <a:ext cx="497141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Templates </a:t>
            </a:r>
            <a:r>
              <a:rPr spc="229" dirty="0"/>
              <a:t>-</a:t>
            </a:r>
            <a:r>
              <a:rPr spc="-20" dirty="0"/>
              <a:t> Introducción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3840128"/>
            <a:ext cx="9956165" cy="4448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marR="218440" indent="-377190">
              <a:lnSpc>
                <a:spcPct val="1496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  <a:tab pos="1285875" algn="l"/>
                <a:tab pos="2141220" algn="l"/>
                <a:tab pos="8531860" algn="l"/>
              </a:tabLst>
            </a:pP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Angula</a:t>
            </a: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r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CL</a:t>
            </a: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I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c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r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e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r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cl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ase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m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ne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r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sencil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l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a: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35" dirty="0">
                <a:solidFill>
                  <a:srgbClr val="707071"/>
                </a:solidFill>
                <a:latin typeface="Arial"/>
                <a:cs typeface="Arial"/>
              </a:rPr>
              <a:t>ng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g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e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n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e</a:t>
            </a:r>
            <a:r>
              <a:rPr sz="2150" b="1" spc="135" dirty="0">
                <a:solidFill>
                  <a:srgbClr val="707071"/>
                </a:solidFill>
                <a:latin typeface="Arial"/>
                <a:cs typeface="Arial"/>
              </a:rPr>
              <a:t>r</a:t>
            </a:r>
            <a:r>
              <a:rPr sz="2150" b="1" spc="180" dirty="0">
                <a:solidFill>
                  <a:srgbClr val="707071"/>
                </a:solidFill>
                <a:latin typeface="Arial"/>
                <a:cs typeface="Arial"/>
              </a:rPr>
              <a:t>ate 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class	</a:t>
            </a:r>
            <a:r>
              <a:rPr sz="2150" b="1" spc="35" dirty="0">
                <a:solidFill>
                  <a:srgbClr val="707071"/>
                </a:solidFill>
                <a:latin typeface="Arial"/>
                <a:cs typeface="Arial"/>
              </a:rPr>
              <a:t>models/car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Esto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creará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clase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Car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folder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llamado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Models</a:t>
            </a:r>
            <a:endParaRPr sz="2150">
              <a:latin typeface="Arial"/>
              <a:cs typeface="Arial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clausula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import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referenciamos nuestra 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clase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-170" dirty="0">
                <a:solidFill>
                  <a:srgbClr val="707071"/>
                </a:solidFill>
                <a:latin typeface="Arial"/>
                <a:cs typeface="Arial"/>
              </a:rPr>
              <a:t>AppComponent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constructor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instanciar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conjunto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objetos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agregaremos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array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cars</a:t>
            </a:r>
            <a:endParaRPr sz="2150">
              <a:latin typeface="Arial"/>
              <a:cs typeface="Arial"/>
            </a:endParaRPr>
          </a:p>
          <a:p>
            <a:pPr marL="389255" marR="30035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Finalmente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modificamos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template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properties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Car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iterado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</a:t>
            </a:r>
            <a:r>
              <a:rPr sz="2150" spc="-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624483"/>
            <a:ext cx="8398487" cy="1250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2094595"/>
            <a:ext cx="8398487" cy="7012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3903" y="9325789"/>
            <a:ext cx="8349483" cy="1106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224779"/>
            <a:ext cx="804735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Compartiendo </a:t>
            </a:r>
            <a:r>
              <a:rPr spc="-55" dirty="0"/>
              <a:t>datos </a:t>
            </a:r>
            <a:r>
              <a:rPr spc="10" dirty="0"/>
              <a:t>entre</a:t>
            </a:r>
            <a:r>
              <a:rPr spc="65" dirty="0"/>
              <a:t> </a:t>
            </a:r>
            <a:r>
              <a:rPr spc="-60" dirty="0"/>
              <a:t>Componentes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015624"/>
            <a:ext cx="10220325" cy="1010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1132205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@Input()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-150" dirty="0">
                <a:solidFill>
                  <a:srgbClr val="707071"/>
                </a:solidFill>
                <a:latin typeface="Arial"/>
                <a:cs typeface="Arial"/>
              </a:rPr>
              <a:t>@Output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Permiten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compartir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datos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el </a:t>
            </a:r>
            <a:r>
              <a:rPr sz="2150" spc="160" dirty="0">
                <a:solidFill>
                  <a:srgbClr val="707071"/>
                </a:solidFill>
                <a:latin typeface="Arial"/>
                <a:cs typeface="Arial"/>
              </a:rPr>
              <a:t>parent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290" dirty="0">
                <a:solidFill>
                  <a:srgbClr val="707071"/>
                </a:solidFill>
                <a:latin typeface="Arial"/>
                <a:cs typeface="Arial"/>
              </a:rPr>
              <a:t>child  </a:t>
            </a:r>
            <a:r>
              <a:rPr sz="2150" spc="-20" dirty="0">
                <a:solidFill>
                  <a:srgbClr val="707071"/>
                </a:solidFill>
                <a:latin typeface="Arial"/>
                <a:cs typeface="Arial"/>
              </a:rPr>
              <a:t>components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125" dirty="0">
                <a:solidFill>
                  <a:srgbClr val="707071"/>
                </a:solidFill>
                <a:latin typeface="Arial"/>
                <a:cs typeface="Arial"/>
              </a:rPr>
              <a:t>@Input()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250" dirty="0">
                <a:solidFill>
                  <a:srgbClr val="707071"/>
                </a:solidFill>
                <a:latin typeface="Arial"/>
                <a:cs typeface="Arial"/>
              </a:rPr>
              <a:t>writable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55" dirty="0">
                <a:solidFill>
                  <a:srgbClr val="707071"/>
                </a:solidFill>
                <a:latin typeface="Arial"/>
                <a:cs typeface="Arial"/>
              </a:rPr>
              <a:t>@Output()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120" dirty="0">
                <a:solidFill>
                  <a:srgbClr val="707071"/>
                </a:solidFill>
                <a:latin typeface="Arial"/>
                <a:cs typeface="Arial"/>
              </a:rPr>
              <a:t>observable</a:t>
            </a:r>
            <a:endParaRPr sz="2150">
              <a:latin typeface="Arial"/>
              <a:cs typeface="Arial"/>
            </a:endParaRPr>
          </a:p>
          <a:p>
            <a:pPr marL="389255" marR="81597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1732280" algn="l"/>
                <a:tab pos="3431540" algn="l"/>
              </a:tabLst>
            </a:pP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@Input()	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@Output()	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actúan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API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child component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sentido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permiten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parent component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comunicarse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</a:t>
            </a:r>
            <a:endParaRPr sz="2150">
              <a:latin typeface="Arial Black"/>
              <a:cs typeface="Arial Black"/>
            </a:endParaRPr>
          </a:p>
          <a:p>
            <a:pPr marL="389255" marR="19240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732280" algn="l"/>
              </a:tabLst>
            </a:pP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@Input()	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recibir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dato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desde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parent component.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Durante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detección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cambios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parent component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le 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establece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property,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actualiza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automáticamente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child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component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1882139" algn="l"/>
                <a:tab pos="4246880" algn="l"/>
                <a:tab pos="4843780" algn="l"/>
                <a:tab pos="6497320" algn="l"/>
                <a:tab pos="8736965" algn="l"/>
              </a:tabLst>
            </a:pP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@Output()	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parent component recibir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datos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desde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child component. 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este 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caso,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output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debe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310" dirty="0">
                <a:solidFill>
                  <a:srgbClr val="707071"/>
                </a:solidFill>
                <a:latin typeface="Arial"/>
                <a:cs typeface="Arial"/>
              </a:rPr>
              <a:t>tipo	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EventEmitter&lt;&gt;	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tiparse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</a:t>
            </a:r>
            <a:r>
              <a:rPr sz="2150" spc="-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específico: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25" dirty="0">
                <a:solidFill>
                  <a:srgbClr val="707071"/>
                </a:solidFill>
                <a:latin typeface="Arial Black"/>
                <a:cs typeface="Arial Black"/>
              </a:rPr>
              <a:t>ej</a:t>
            </a:r>
            <a:r>
              <a:rPr sz="2150" spc="25" dirty="0">
                <a:solidFill>
                  <a:srgbClr val="707071"/>
                </a:solidFill>
                <a:latin typeface="Arial"/>
                <a:cs typeface="Arial"/>
              </a:rPr>
              <a:t>.	</a:t>
            </a:r>
            <a:r>
              <a:rPr sz="2150" b="1" spc="-220" dirty="0">
                <a:solidFill>
                  <a:srgbClr val="707071"/>
                </a:solidFill>
                <a:latin typeface="Arial"/>
                <a:cs typeface="Arial"/>
              </a:rPr>
              <a:t>new	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EventEmitter&lt;string&gt;()</a:t>
            </a:r>
            <a:endParaRPr sz="2150">
              <a:latin typeface="Arial"/>
              <a:cs typeface="Arial"/>
            </a:endParaRPr>
          </a:p>
          <a:p>
            <a:pPr marL="389255" marR="112839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declara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70" dirty="0">
                <a:solidFill>
                  <a:srgbClr val="707071"/>
                </a:solidFill>
                <a:latin typeface="Arial"/>
                <a:cs typeface="Arial"/>
              </a:rPr>
              <a:t>AppComponent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carList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contendrá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vehículos y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car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contendrá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vehículo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seleccionado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1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lista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350202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90" dirty="0">
                <a:solidFill>
                  <a:srgbClr val="707071"/>
                </a:solidFill>
                <a:latin typeface="Arial"/>
                <a:cs typeface="Arial"/>
              </a:rPr>
              <a:t>app.component.html	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pasará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195" dirty="0">
                <a:solidFill>
                  <a:srgbClr val="707071"/>
                </a:solidFill>
                <a:latin typeface="Arial"/>
                <a:cs typeface="Arial"/>
              </a:rPr>
              <a:t>array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20" dirty="0">
                <a:solidFill>
                  <a:srgbClr val="707071"/>
                </a:solidFill>
                <a:latin typeface="Arial"/>
                <a:cs typeface="Arial"/>
              </a:rPr>
              <a:t>Car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usando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data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binding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  <a:tabLst>
                <a:tab pos="3373754" algn="l"/>
              </a:tabLst>
            </a:pPr>
            <a:r>
              <a:rPr sz="2150" b="1" spc="175" dirty="0">
                <a:solidFill>
                  <a:srgbClr val="707071"/>
                </a:solidFill>
                <a:latin typeface="Arial"/>
                <a:cs typeface="Arial"/>
              </a:rPr>
              <a:t>[carList]=“carList”	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input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</a:t>
            </a:r>
            <a:endParaRPr sz="2150">
              <a:latin typeface="Arial Black"/>
              <a:cs typeface="Arial Black"/>
            </a:endParaRPr>
          </a:p>
          <a:p>
            <a:pPr marL="389255" marR="391795">
              <a:lnSpc>
                <a:spcPts val="3860"/>
              </a:lnSpc>
              <a:spcBef>
                <a:spcPts val="340"/>
              </a:spcBef>
              <a:tabLst>
                <a:tab pos="7868284" algn="l"/>
              </a:tabLst>
            </a:pP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vez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tendremos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método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showSelectedCat($event)	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capturará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vehículo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enviado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desde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child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component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output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</a:t>
            </a:r>
            <a:endParaRPr sz="215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903" y="261353"/>
            <a:ext cx="7713980" cy="6296660"/>
            <a:chOff x="753903" y="261353"/>
            <a:chExt cx="7713980" cy="6296660"/>
          </a:xfrm>
        </p:grpSpPr>
        <p:sp>
          <p:nvSpPr>
            <p:cNvPr id="5" name="object 5"/>
            <p:cNvSpPr/>
            <p:nvPr/>
          </p:nvSpPr>
          <p:spPr>
            <a:xfrm>
              <a:off x="753903" y="4484470"/>
              <a:ext cx="7712435" cy="20732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3903" y="261353"/>
              <a:ext cx="7713691" cy="41854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75990" y="6695854"/>
            <a:ext cx="7663997" cy="4445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575272"/>
            <a:ext cx="80486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Compartiendo </a:t>
            </a:r>
            <a:r>
              <a:rPr spc="-55" dirty="0"/>
              <a:t>datos </a:t>
            </a:r>
            <a:r>
              <a:rPr spc="10" dirty="0"/>
              <a:t>entre</a:t>
            </a:r>
            <a:r>
              <a:rPr spc="65" dirty="0"/>
              <a:t> </a:t>
            </a:r>
            <a:r>
              <a:rPr spc="-60" dirty="0"/>
              <a:t>Componentes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366578"/>
            <a:ext cx="10137140" cy="666115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CarAddComponent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declara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input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carList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decorador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</a:pP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@Input()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389255" marR="232410" indent="-377190">
              <a:lnSpc>
                <a:spcPct val="149600"/>
              </a:lnSpc>
              <a:buFont typeface="Arial"/>
              <a:buChar char="•"/>
              <a:tabLst>
                <a:tab pos="389255" algn="l"/>
                <a:tab pos="389890" algn="l"/>
                <a:tab pos="3031490" algn="l"/>
                <a:tab pos="8103870" algn="l"/>
                <a:tab pos="944562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addCar()	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dispara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340" dirty="0">
                <a:solidFill>
                  <a:srgbClr val="707071"/>
                </a:solidFill>
                <a:latin typeface="Arial"/>
                <a:cs typeface="Arial"/>
              </a:rPr>
              <a:t>click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botón,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instancia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spc="20" dirty="0">
                <a:solidFill>
                  <a:srgbClr val="707071"/>
                </a:solidFill>
                <a:latin typeface="Arial"/>
                <a:cs typeface="Arial"/>
              </a:rPr>
              <a:t>Car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nuevo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agrega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al  array  </a:t>
            </a:r>
            <a:r>
              <a:rPr sz="2150" b="1" spc="170" dirty="0">
                <a:solidFill>
                  <a:srgbClr val="707071"/>
                </a:solidFill>
                <a:latin typeface="Arial"/>
                <a:cs typeface="Arial"/>
              </a:rPr>
              <a:t>carList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ser</a:t>
            </a:r>
            <a:r>
              <a:rPr sz="2150" spc="-4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245" dirty="0">
                <a:solidFill>
                  <a:srgbClr val="707071"/>
                </a:solidFill>
                <a:latin typeface="Arial"/>
                <a:cs typeface="Arial"/>
              </a:rPr>
              <a:t>input	</a:t>
            </a:r>
            <a:r>
              <a:rPr sz="2150" spc="190" dirty="0">
                <a:solidFill>
                  <a:srgbClr val="707071"/>
                </a:solidFill>
                <a:latin typeface="Arial"/>
                <a:cs typeface="Arial"/>
              </a:rPr>
              <a:t>property	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compartida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parent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component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referencia</a:t>
            </a:r>
            <a:r>
              <a:rPr sz="2150" spc="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2179955" algn="l"/>
                <a:tab pos="6176010" algn="l"/>
                <a:tab pos="6922770" algn="l"/>
              </a:tabLst>
            </a:pP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[(ngModel)]	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</a:t>
            </a:r>
            <a:r>
              <a:rPr sz="2150" spc="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establecer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45" dirty="0">
                <a:solidFill>
                  <a:srgbClr val="707071"/>
                </a:solidFill>
                <a:latin typeface="Arial"/>
                <a:cs typeface="Arial"/>
              </a:rPr>
              <a:t>two-way	</a:t>
            </a:r>
            <a:r>
              <a:rPr sz="2150" spc="130" dirty="0">
                <a:solidFill>
                  <a:srgbClr val="707071"/>
                </a:solidFill>
                <a:latin typeface="Arial"/>
                <a:cs typeface="Arial"/>
              </a:rPr>
              <a:t>data	</a:t>
            </a:r>
            <a:r>
              <a:rPr sz="2150" spc="125" dirty="0">
                <a:solidFill>
                  <a:srgbClr val="707071"/>
                </a:solidFill>
                <a:latin typeface="Arial"/>
                <a:cs typeface="Arial"/>
              </a:rPr>
              <a:t>binding</a:t>
            </a:r>
            <a:r>
              <a:rPr sz="2150" spc="12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tal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brand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90" dirty="0">
                <a:solidFill>
                  <a:srgbClr val="707071"/>
                </a:solidFill>
                <a:latin typeface="Arial"/>
                <a:cs typeface="Arial"/>
              </a:rPr>
              <a:t>model</a:t>
            </a:r>
            <a:r>
              <a:rPr sz="2150" b="1" spc="-2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contendrán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usuario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cargue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formulario</a:t>
            </a:r>
            <a:endParaRPr sz="2150">
              <a:latin typeface="Arial Black"/>
              <a:cs typeface="Arial Black"/>
            </a:endParaRPr>
          </a:p>
          <a:p>
            <a:pPr marL="389255" marR="38227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Finalmente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decir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estructura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@Input()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es: 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&lt;app-car-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add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[carList]="carList"&gt;&lt;/app-car-add&gt;,</a:t>
            </a:r>
            <a:r>
              <a:rPr sz="2150" spc="-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donde:</a:t>
            </a:r>
            <a:endParaRPr sz="2150">
              <a:latin typeface="Arial Black"/>
              <a:cs typeface="Arial Black"/>
            </a:endParaRPr>
          </a:p>
          <a:p>
            <a:pPr marL="389255" marR="3850640">
              <a:lnSpc>
                <a:spcPts val="3860"/>
              </a:lnSpc>
              <a:spcBef>
                <a:spcPts val="340"/>
              </a:spcBef>
            </a:pP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app-car-add: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child component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selector 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[carList]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:es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target 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(@Input()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child)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940"/>
              </a:spcBef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“carList”: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source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(property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parent)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467778"/>
            <a:ext cx="7771491" cy="4935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7619454"/>
            <a:ext cx="7768978" cy="350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3903" y="178423"/>
            <a:ext cx="7712435" cy="2073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903" y="2450187"/>
            <a:ext cx="7730026" cy="4396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3903" y="6994969"/>
            <a:ext cx="7712435" cy="3924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3903" y="280200"/>
            <a:ext cx="7712435" cy="2073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32454" y="469798"/>
            <a:ext cx="804735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Compartiendo </a:t>
            </a:r>
            <a:r>
              <a:rPr spc="-55" dirty="0"/>
              <a:t>datos </a:t>
            </a:r>
            <a:r>
              <a:rPr spc="10" dirty="0"/>
              <a:t>entre</a:t>
            </a:r>
            <a:r>
              <a:rPr spc="65" dirty="0"/>
              <a:t> </a:t>
            </a:r>
            <a:r>
              <a:rPr spc="-60" dirty="0"/>
              <a:t>Componentes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32454" y="1261044"/>
            <a:ext cx="10212070" cy="9613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marR="895985" indent="-377190">
              <a:lnSpc>
                <a:spcPct val="1496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CarAddComponent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declara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input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carList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decorador 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@Input()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También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declara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b="1" spc="45" dirty="0">
                <a:solidFill>
                  <a:srgbClr val="707071"/>
                </a:solidFill>
                <a:latin typeface="Arial"/>
                <a:cs typeface="Arial"/>
              </a:rPr>
              <a:t>selectedCarEvent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  </a:t>
            </a:r>
            <a:r>
              <a:rPr sz="2150" b="1" spc="35" dirty="0">
                <a:solidFill>
                  <a:srgbClr val="707071"/>
                </a:solidFill>
                <a:latin typeface="Arial"/>
                <a:cs typeface="Arial"/>
              </a:rPr>
              <a:t>EventEmitter&lt;Car&gt;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decorador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@Output()</a:t>
            </a:r>
            <a:endParaRPr sz="2150">
              <a:latin typeface="Arial"/>
              <a:cs typeface="Arial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carList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obtener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listado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vehículos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proveniente de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su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parent component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(AppComponent)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fueron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previamente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cargados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otro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componente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(CarAddComponent)</a:t>
            </a:r>
            <a:endParaRPr sz="2150">
              <a:latin typeface="Arial Black"/>
              <a:cs typeface="Arial Black"/>
            </a:endParaRPr>
          </a:p>
          <a:p>
            <a:pPr marL="389255" marR="516890" indent="-377190">
              <a:lnSpc>
                <a:spcPct val="149600"/>
              </a:lnSpc>
              <a:spcBef>
                <a:spcPts val="198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CarListComponent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EventEmitter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levanta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evento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hacerle  saber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parent component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ha</a:t>
            </a:r>
            <a:r>
              <a:rPr sz="2150" spc="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cambiado</a:t>
            </a:r>
            <a:endParaRPr sz="2150">
              <a:latin typeface="Arial Black"/>
              <a:cs typeface="Arial Black"/>
            </a:endParaRPr>
          </a:p>
          <a:p>
            <a:pPr marL="389255" marR="1023619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usuario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selecciona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vehículo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lista,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dispara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selectCar(car: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Car)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recibe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vehículo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seleccionado 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emite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evento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ouput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this.selectedCarEvent.emit(car)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le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pasa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vehículo</a:t>
            </a:r>
            <a:endParaRPr sz="2150">
              <a:latin typeface="Arial Black"/>
              <a:cs typeface="Arial Black"/>
            </a:endParaRPr>
          </a:p>
          <a:p>
            <a:pPr marL="389255" marR="4127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AppComponent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realiza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event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binding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(selectedCarEvent)=“showSelectedCar($event)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esto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conecta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evento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emitido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child component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parent component llamado 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showSelectedCar().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$event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dato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enviado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child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component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Finalmente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AppComponent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muestra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datos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vehículo</a:t>
            </a:r>
            <a:r>
              <a:rPr sz="2150" spc="1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seleccionado</a:t>
            </a:r>
            <a:endParaRPr sz="21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946402"/>
            <a:ext cx="328930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Angular</a:t>
            </a:r>
            <a:r>
              <a:rPr spc="-30" dirty="0"/>
              <a:t> </a:t>
            </a:r>
            <a:r>
              <a:rPr spc="-10" dirty="0"/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737247"/>
            <a:ext cx="10179050" cy="666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8419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Router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interpreta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URL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instrucción 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navegar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vista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específica 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b="1" spc="-160" dirty="0">
                <a:solidFill>
                  <a:srgbClr val="707071"/>
                </a:solidFill>
                <a:latin typeface="Arial"/>
                <a:cs typeface="Arial"/>
              </a:rPr>
              <a:t>Component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nuestra aplicación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así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pasar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parámetros adicionales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presentar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</a:t>
            </a:r>
            <a:r>
              <a:rPr sz="2150" spc="1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específico.</a:t>
            </a:r>
            <a:endParaRPr sz="2150">
              <a:latin typeface="Arial Black"/>
              <a:cs typeface="Arial Black"/>
            </a:endParaRPr>
          </a:p>
          <a:p>
            <a:pPr marL="389255" marR="1240155">
              <a:lnSpc>
                <a:spcPct val="149600"/>
              </a:lnSpc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Router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también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realiza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logs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actividad en la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history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browser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permitiendo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go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back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forward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otras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cosas.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360108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Router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forma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parte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Core,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encuentra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propia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library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@angular/Router	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tanto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necesitamos</a:t>
            </a:r>
            <a:r>
              <a:rPr sz="2150" spc="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impórtalo.</a:t>
            </a:r>
            <a:endParaRPr sz="2150">
              <a:latin typeface="Arial Black"/>
              <a:cs typeface="Arial Black"/>
            </a:endParaRPr>
          </a:p>
          <a:p>
            <a:pPr marL="389255" marR="32956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434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ideal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módulo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propio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alojar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Router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todas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rutas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serán</a:t>
            </a:r>
            <a:r>
              <a:rPr sz="2150" spc="-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detectadas.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  <a:tabLst>
                <a:tab pos="6000115" algn="l"/>
                <a:tab pos="7342505" algn="l"/>
                <a:tab pos="8387715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módulo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comando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ng	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generate	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module	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app-routing</a:t>
            </a:r>
            <a:endParaRPr sz="2150">
              <a:latin typeface="Arial"/>
              <a:cs typeface="Arial"/>
            </a:endParaRPr>
          </a:p>
          <a:p>
            <a:pPr marL="389255" marR="2349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Router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defecto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rutas,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debemos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agregarlas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arreglo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routes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llamado</a:t>
            </a:r>
            <a:r>
              <a:rPr sz="2150" spc="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appRoutes.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0557" y="2392387"/>
            <a:ext cx="8620889" cy="5818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0"/>
            <a:ext cx="328930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Angular</a:t>
            </a:r>
            <a:r>
              <a:rPr spc="-30" dirty="0"/>
              <a:t> </a:t>
            </a:r>
            <a:r>
              <a:rPr spc="-10" dirty="0"/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807798"/>
            <a:ext cx="10165080" cy="10192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Debemos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generar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arreglo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configurar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rutas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Router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ruta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mapea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URL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Component.</a:t>
            </a:r>
            <a:r>
              <a:rPr sz="2150" spc="1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Ej.:</a:t>
            </a:r>
            <a:endParaRPr sz="2150">
              <a:latin typeface="Arial Black"/>
              <a:cs typeface="Arial Black"/>
            </a:endParaRPr>
          </a:p>
          <a:p>
            <a:pPr marL="389255" marR="310515">
              <a:lnSpc>
                <a:spcPct val="149600"/>
              </a:lnSpc>
              <a:tabLst>
                <a:tab pos="687070" algn="l"/>
                <a:tab pos="1583055" algn="l"/>
                <a:tab pos="2626995" algn="l"/>
                <a:tab pos="4269740" algn="l"/>
                <a:tab pos="7254240" algn="l"/>
              </a:tabLst>
            </a:pP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{	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path:	</a:t>
            </a:r>
            <a:r>
              <a:rPr sz="2150" b="1" spc="265" dirty="0">
                <a:solidFill>
                  <a:srgbClr val="707071"/>
                </a:solidFill>
                <a:latin typeface="Arial"/>
                <a:cs typeface="Arial"/>
              </a:rPr>
              <a:t>'add',	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component:	</a:t>
            </a:r>
            <a:r>
              <a:rPr sz="2150" b="1" spc="-95" dirty="0">
                <a:solidFill>
                  <a:srgbClr val="707071"/>
                </a:solidFill>
                <a:latin typeface="Arial"/>
                <a:cs typeface="Arial"/>
              </a:rPr>
              <a:t>StudentAddComponent	</a:t>
            </a: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}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ruta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/add</a:t>
            </a:r>
            <a:r>
              <a:rPr sz="2150" b="1" spc="-7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cargará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component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05" dirty="0">
                <a:solidFill>
                  <a:srgbClr val="707071"/>
                </a:solidFill>
                <a:latin typeface="Arial"/>
                <a:cs typeface="Arial"/>
              </a:rPr>
              <a:t>StudentAddComponent</a:t>
            </a:r>
            <a:r>
              <a:rPr sz="2150" spc="-10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286510" algn="l"/>
                <a:tab pos="2181225" algn="l"/>
                <a:tab pos="3971925" algn="l"/>
                <a:tab pos="5612765" algn="l"/>
                <a:tab pos="8747125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{	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path:	</a:t>
            </a:r>
            <a:r>
              <a:rPr sz="2150" b="1" spc="310" dirty="0">
                <a:solidFill>
                  <a:srgbClr val="707071"/>
                </a:solidFill>
                <a:latin typeface="Arial"/>
                <a:cs typeface="Arial"/>
              </a:rPr>
              <a:t>'view/:id',	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component:	</a:t>
            </a:r>
            <a:r>
              <a:rPr sz="2150" b="1" spc="-70" dirty="0">
                <a:solidFill>
                  <a:srgbClr val="707071"/>
                </a:solidFill>
                <a:latin typeface="Arial"/>
                <a:cs typeface="Arial"/>
              </a:rPr>
              <a:t>StudentViewComponent	</a:t>
            </a: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}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5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token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</a:pPr>
            <a:r>
              <a:rPr sz="2150" b="1" spc="300" dirty="0">
                <a:solidFill>
                  <a:srgbClr val="707071"/>
                </a:solidFill>
                <a:latin typeface="Arial"/>
                <a:cs typeface="Arial"/>
              </a:rPr>
              <a:t>:id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especifica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ruta,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decir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view/42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cargará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 el</a:t>
            </a:r>
            <a:endParaRPr sz="2150">
              <a:latin typeface="Arial Black"/>
              <a:cs typeface="Arial Black"/>
            </a:endParaRPr>
          </a:p>
          <a:p>
            <a:pPr marL="389255" marR="396240">
              <a:lnSpc>
                <a:spcPct val="149600"/>
              </a:lnSpc>
              <a:spcBef>
                <a:spcPts val="5"/>
              </a:spcBef>
            </a:pP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componente </a:t>
            </a:r>
            <a:r>
              <a:rPr sz="2150" b="1" spc="-70" dirty="0">
                <a:solidFill>
                  <a:srgbClr val="707071"/>
                </a:solidFill>
                <a:latin typeface="Arial"/>
                <a:cs typeface="Arial"/>
              </a:rPr>
              <a:t>StudentViewComponent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id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contendrá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42. 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Veremos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recuperarlo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continuación.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1286510" algn="l"/>
                <a:tab pos="2181225" algn="l"/>
                <a:tab pos="3077210" algn="l"/>
                <a:tab pos="4568825" algn="l"/>
                <a:tab pos="4867910" algn="l"/>
                <a:tab pos="8150225" algn="l"/>
                <a:tab pos="9552305" algn="l"/>
              </a:tabLst>
            </a:pP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Par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{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130" dirty="0">
                <a:solidFill>
                  <a:srgbClr val="707071"/>
                </a:solidFill>
                <a:latin typeface="Arial"/>
                <a:cs typeface="Arial"/>
              </a:rPr>
              <a:t>path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: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525" dirty="0">
                <a:solidFill>
                  <a:srgbClr val="707071"/>
                </a:solidFill>
                <a:latin typeface="Arial"/>
                <a:cs typeface="Arial"/>
              </a:rPr>
              <a:t>'**'</a:t>
            </a:r>
            <a:r>
              <a:rPr sz="2150" b="1" spc="470" dirty="0">
                <a:solidFill>
                  <a:srgbClr val="707071"/>
                </a:solidFill>
                <a:latin typeface="Arial"/>
                <a:cs typeface="Arial"/>
              </a:rPr>
              <a:t>,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-120" dirty="0">
                <a:solidFill>
                  <a:srgbClr val="707071"/>
                </a:solidFill>
                <a:latin typeface="Arial"/>
                <a:cs typeface="Arial"/>
              </a:rPr>
              <a:t>componen</a:t>
            </a: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t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459" dirty="0">
                <a:solidFill>
                  <a:srgbClr val="707071"/>
                </a:solidFill>
                <a:latin typeface="Arial"/>
                <a:cs typeface="Arial"/>
              </a:rPr>
              <a:t>: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-120" dirty="0">
                <a:solidFill>
                  <a:srgbClr val="707071"/>
                </a:solidFill>
                <a:latin typeface="Arial"/>
                <a:cs typeface="Arial"/>
              </a:rPr>
              <a:t>PageNotFound</a:t>
            </a:r>
            <a:r>
              <a:rPr sz="2150" b="1" spc="-155" dirty="0">
                <a:solidFill>
                  <a:srgbClr val="707071"/>
                </a:solidFill>
                <a:latin typeface="Arial"/>
                <a:cs typeface="Arial"/>
              </a:rPr>
              <a:t>C</a:t>
            </a:r>
            <a:r>
              <a:rPr sz="2150" b="1" spc="-300" dirty="0">
                <a:solidFill>
                  <a:srgbClr val="707071"/>
                </a:solidFill>
                <a:latin typeface="Arial"/>
                <a:cs typeface="Arial"/>
              </a:rPr>
              <a:t>omp</a:t>
            </a:r>
            <a:r>
              <a:rPr sz="2150" b="1" spc="-270" dirty="0">
                <a:solidFill>
                  <a:srgbClr val="707071"/>
                </a:solidFill>
                <a:latin typeface="Arial"/>
                <a:cs typeface="Arial"/>
              </a:rPr>
              <a:t>o</a:t>
            </a:r>
            <a:r>
              <a:rPr sz="2150" b="1" spc="45" dirty="0">
                <a:solidFill>
                  <a:srgbClr val="707071"/>
                </a:solidFill>
                <a:latin typeface="Arial"/>
                <a:cs typeface="Arial"/>
              </a:rPr>
              <a:t>nen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t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}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v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a</a:t>
            </a: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l</a:t>
            </a:r>
            <a:r>
              <a:rPr sz="2150" b="1" spc="295" dirty="0">
                <a:solidFill>
                  <a:srgbClr val="707071"/>
                </a:solidFill>
                <a:latin typeface="Arial"/>
                <a:cs typeface="Arial"/>
              </a:rPr>
              <a:t>o</a:t>
            </a:r>
            <a:r>
              <a:rPr sz="2150" b="1" spc="340" dirty="0">
                <a:solidFill>
                  <a:srgbClr val="707071"/>
                </a:solidFill>
                <a:latin typeface="Arial"/>
                <a:cs typeface="Arial"/>
              </a:rPr>
              <a:t>r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385" dirty="0">
                <a:solidFill>
                  <a:srgbClr val="707071"/>
                </a:solidFill>
                <a:latin typeface="Arial"/>
                <a:cs typeface="Arial"/>
              </a:rPr>
              <a:t>‘</a:t>
            </a:r>
            <a:r>
              <a:rPr sz="2150" b="1" spc="530" dirty="0">
                <a:solidFill>
                  <a:srgbClr val="707071"/>
                </a:solidFill>
                <a:latin typeface="Arial"/>
                <a:cs typeface="Arial"/>
              </a:rPr>
              <a:t>*</a:t>
            </a:r>
            <a:r>
              <a:rPr sz="2150" b="1" spc="420" dirty="0">
                <a:solidFill>
                  <a:srgbClr val="707071"/>
                </a:solidFill>
                <a:latin typeface="Arial"/>
                <a:cs typeface="Arial"/>
              </a:rPr>
              <a:t>*’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wildcard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hará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match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ruta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coincide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ninguna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anteriores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cargar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componente  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PageNotFoundException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29845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directiva 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&lt;</a:t>
            </a:r>
            <a:r>
              <a:rPr sz="2150" b="1" u="heavy" spc="165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"/>
                <a:cs typeface="Arial"/>
                <a:hlinkClick r:id="rId2"/>
              </a:rPr>
              <a:t>router-outlet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&gt;&lt;/</a:t>
            </a:r>
            <a:r>
              <a:rPr sz="2150" b="1" u="heavy" spc="165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"/>
                <a:cs typeface="Arial"/>
                <a:hlinkClick r:id="rId2"/>
              </a:rPr>
              <a:t>router-outlet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&gt;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Router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library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usa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componente.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Funciona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placeholder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utilizado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Router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Component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está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asociado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URL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matcheada.</a:t>
            </a:r>
            <a:endParaRPr sz="2150">
              <a:latin typeface="Arial Black"/>
              <a:cs typeface="Arial Black"/>
            </a:endParaRPr>
          </a:p>
          <a:p>
            <a:pPr marL="389255" marR="14668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directiva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RouterLink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links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darle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control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Router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estos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directiva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RouterLinkActive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cambiar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class </a:t>
            </a:r>
            <a:r>
              <a:rPr sz="2150" spc="-420" dirty="0">
                <a:solidFill>
                  <a:srgbClr val="707071"/>
                </a:solidFill>
                <a:latin typeface="Arial Black"/>
                <a:cs typeface="Arial Black"/>
              </a:rPr>
              <a:t>css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link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0557" y="1619636"/>
            <a:ext cx="8620889" cy="5818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7" y="7595580"/>
            <a:ext cx="8620889" cy="2736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2513" y="0"/>
              <a:ext cx="5558155" cy="11308715"/>
            </a:xfrm>
            <a:custGeom>
              <a:avLst/>
              <a:gdLst/>
              <a:ahLst/>
              <a:cxnLst/>
              <a:rect l="l" t="t" r="r" b="b"/>
              <a:pathLst>
                <a:path w="5558155" h="11308715">
                  <a:moveTo>
                    <a:pt x="0" y="11308551"/>
                  </a:moveTo>
                  <a:lnTo>
                    <a:pt x="5557527" y="11308551"/>
                  </a:lnTo>
                  <a:lnTo>
                    <a:pt x="5557527" y="0"/>
                  </a:lnTo>
                  <a:lnTo>
                    <a:pt x="0" y="0"/>
                  </a:lnTo>
                  <a:lnTo>
                    <a:pt x="0" y="11308551"/>
                  </a:lnTo>
                  <a:close/>
                </a:path>
              </a:pathLst>
            </a:custGeom>
            <a:solidFill>
              <a:srgbClr val="212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0104099" cy="11308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0040" y="0"/>
              <a:ext cx="14544675" cy="11308715"/>
            </a:xfrm>
            <a:custGeom>
              <a:avLst/>
              <a:gdLst/>
              <a:ahLst/>
              <a:cxnLst/>
              <a:rect l="l" t="t" r="r" b="b"/>
              <a:pathLst>
                <a:path w="14544675" h="11308715">
                  <a:moveTo>
                    <a:pt x="1454405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4544059" y="11308556"/>
                  </a:lnTo>
                  <a:lnTo>
                    <a:pt x="14544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41107" y="3499234"/>
            <a:ext cx="374078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750" b="0" spc="5" dirty="0">
                <a:solidFill>
                  <a:srgbClr val="515252"/>
                </a:solidFill>
                <a:latin typeface="Carlito"/>
                <a:cs typeface="Carlito"/>
              </a:rPr>
              <a:t>HTML</a:t>
            </a:r>
            <a:r>
              <a:rPr sz="5750" b="0" spc="-65" dirty="0">
                <a:solidFill>
                  <a:srgbClr val="515252"/>
                </a:solidFill>
                <a:latin typeface="Carlito"/>
                <a:cs typeface="Carlito"/>
              </a:rPr>
              <a:t> </a:t>
            </a:r>
            <a:r>
              <a:rPr sz="5750" b="0" spc="5" dirty="0">
                <a:solidFill>
                  <a:srgbClr val="515252"/>
                </a:solidFill>
                <a:latin typeface="Carlito"/>
                <a:cs typeface="Carlito"/>
              </a:rPr>
              <a:t>Basics</a:t>
            </a:r>
            <a:endParaRPr sz="57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0060" y="6195466"/>
            <a:ext cx="6501765" cy="100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600"/>
              </a:lnSpc>
              <a:spcBef>
                <a:spcPts val="100"/>
              </a:spcBef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lenguaje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etiquetado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Páginas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Web.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puedes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tu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propio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Web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Site.</a:t>
            </a:r>
            <a:endParaRPr sz="21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2681458"/>
            <a:ext cx="328930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Angular</a:t>
            </a:r>
            <a:r>
              <a:rPr spc="-30" dirty="0"/>
              <a:t> </a:t>
            </a:r>
            <a:r>
              <a:rPr spc="-10" dirty="0"/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3472704"/>
            <a:ext cx="10166350" cy="5189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marR="236854" indent="-377190">
              <a:lnSpc>
                <a:spcPct val="1496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Finalmente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path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ruta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está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disponible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Router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inyectado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llamado 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ActivatedRoute</a:t>
            </a:r>
            <a:r>
              <a:rPr sz="2150" spc="25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 posee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mucha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utilidad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manejo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nuestras</a:t>
            </a:r>
            <a:r>
              <a:rPr sz="2150" spc="-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rutas.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Entre ellas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tenemos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snapshot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provee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inicial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ruta</a:t>
            </a:r>
            <a:r>
              <a:rPr sz="2150" spc="-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disparada.</a:t>
            </a:r>
            <a:endParaRPr sz="2150">
              <a:latin typeface="Arial Black"/>
              <a:cs typeface="Arial Black"/>
            </a:endParaRPr>
          </a:p>
          <a:p>
            <a:pPr marL="389255" marR="144526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3446779" algn="l"/>
              </a:tabLst>
            </a:pP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Luego</a:t>
            </a:r>
            <a:r>
              <a:rPr sz="2150" spc="-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paramMap.get()	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obtener 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el/los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parámetro/s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acompañaban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esa</a:t>
            </a:r>
            <a:r>
              <a:rPr sz="2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ruta.</a:t>
            </a:r>
            <a:endParaRPr sz="2150">
              <a:latin typeface="Arial Black"/>
              <a:cs typeface="Arial Black"/>
            </a:endParaRPr>
          </a:p>
          <a:p>
            <a:pPr marL="389255" marR="3937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ejemplo,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view/42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estaríamos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capturando 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id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cuyo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42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70" dirty="0">
                <a:solidFill>
                  <a:srgbClr val="707071"/>
                </a:solidFill>
                <a:latin typeface="Arial"/>
                <a:cs typeface="Arial"/>
              </a:rPr>
              <a:t>StudentViewComponent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ir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buscar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Student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id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42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mostrarlo.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3153830"/>
            <a:ext cx="8466339" cy="465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2681458"/>
            <a:ext cx="328930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Angular</a:t>
            </a:r>
            <a:r>
              <a:rPr spc="-30" dirty="0"/>
              <a:t> </a:t>
            </a:r>
            <a:r>
              <a:rPr spc="-10" dirty="0"/>
              <a:t>Routing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3472704"/>
            <a:ext cx="10166350" cy="5189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marR="236854" indent="-377190">
              <a:lnSpc>
                <a:spcPct val="1496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Finalmente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path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ruta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está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disponible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Router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inyectado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llamado 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ActivatedRoute</a:t>
            </a:r>
            <a:r>
              <a:rPr sz="2150" spc="25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 posee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mucha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utilidad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manejo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nuestras</a:t>
            </a:r>
            <a:r>
              <a:rPr sz="2150" spc="-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rutas.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Entre ellas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tenemos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snapshot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provee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inicial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ruta</a:t>
            </a:r>
            <a:r>
              <a:rPr sz="2150" spc="-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disparada.</a:t>
            </a:r>
            <a:endParaRPr sz="2150">
              <a:latin typeface="Arial Black"/>
              <a:cs typeface="Arial Black"/>
            </a:endParaRPr>
          </a:p>
          <a:p>
            <a:pPr marL="389255" marR="144526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3446779" algn="l"/>
              </a:tabLst>
            </a:pP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Luego</a:t>
            </a:r>
            <a:r>
              <a:rPr sz="2150" spc="-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paramMap.get()	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obtener 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el/los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parámetro/s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acompañaban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esa</a:t>
            </a:r>
            <a:r>
              <a:rPr sz="2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ruta.</a:t>
            </a:r>
            <a:endParaRPr sz="2150">
              <a:latin typeface="Arial Black"/>
              <a:cs typeface="Arial Black"/>
            </a:endParaRPr>
          </a:p>
          <a:p>
            <a:pPr marL="389255" marR="3937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ejemplo,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view/42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estaríamos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capturando 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id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cuyo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42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esto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permite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70" dirty="0">
                <a:solidFill>
                  <a:srgbClr val="707071"/>
                </a:solidFill>
                <a:latin typeface="Arial"/>
                <a:cs typeface="Arial"/>
              </a:rPr>
              <a:t>StudentViewComponent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ir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buscar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Student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id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42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mostrarlo.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3153830"/>
            <a:ext cx="8466339" cy="465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710523"/>
            <a:ext cx="176022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Servicios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501682"/>
            <a:ext cx="10050145" cy="912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Components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deben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enfocarse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solo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presentar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solicitar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datos 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inputs.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tareas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guardar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obtener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datos,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responsabilidad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0" dirty="0">
                <a:solidFill>
                  <a:srgbClr val="707071"/>
                </a:solidFill>
                <a:latin typeface="Arial"/>
                <a:cs typeface="Arial"/>
              </a:rPr>
              <a:t>Services</a:t>
            </a:r>
            <a:r>
              <a:rPr sz="2150" spc="3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124841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  <a:tab pos="5659755" algn="l"/>
                <a:tab pos="6107430" algn="l"/>
                <a:tab pos="74510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Services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permiten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compartir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datos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b="1" spc="-150" dirty="0">
                <a:solidFill>
                  <a:srgbClr val="707071"/>
                </a:solidFill>
                <a:latin typeface="Arial"/>
                <a:cs typeface="Arial"/>
              </a:rPr>
              <a:t>Components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componentes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utilizar</a:t>
            </a:r>
            <a:r>
              <a:rPr sz="2150" spc="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90" dirty="0">
                <a:solidFill>
                  <a:srgbClr val="707071"/>
                </a:solidFill>
                <a:latin typeface="Arial"/>
                <a:cs typeface="Arial"/>
              </a:rPr>
              <a:t>comando	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ng	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generate	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service 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services/student-service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07071"/>
              </a:buClr>
              <a:buFont typeface="Arial"/>
              <a:buChar char="•"/>
            </a:pPr>
            <a:endParaRPr sz="1700">
              <a:latin typeface="Arial"/>
              <a:cs typeface="Arial"/>
            </a:endParaRPr>
          </a:p>
          <a:p>
            <a:pPr marL="389255" marR="12700" indent="-377190">
              <a:lnSpc>
                <a:spcPct val="1496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  <a:tab pos="2030730" algn="l"/>
                <a:tab pos="3523615" algn="l"/>
                <a:tab pos="406463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decorador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40" dirty="0">
                <a:solidFill>
                  <a:srgbClr val="707071"/>
                </a:solidFill>
                <a:latin typeface="Arial"/>
                <a:cs typeface="Arial"/>
              </a:rPr>
              <a:t>@Injectable()	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indicará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50" dirty="0">
                <a:solidFill>
                  <a:srgbClr val="707071"/>
                </a:solidFill>
                <a:latin typeface="Arial Black"/>
                <a:cs typeface="Arial Black"/>
              </a:rPr>
              <a:t>ese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b="1" spc="-105" dirty="0">
                <a:solidFill>
                  <a:srgbClr val="707071"/>
                </a:solidFill>
                <a:latin typeface="Arial"/>
                <a:cs typeface="Arial"/>
              </a:rPr>
              <a:t>Dependency	</a:t>
            </a:r>
            <a:r>
              <a:rPr sz="2150" b="1" spc="190" dirty="0">
                <a:solidFill>
                  <a:srgbClr val="707071"/>
                </a:solidFill>
                <a:latin typeface="Arial"/>
                <a:cs typeface="Arial"/>
              </a:rPr>
              <a:t>Injection	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lo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tanto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encargará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generar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su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instancia.</a:t>
            </a:r>
            <a:endParaRPr sz="2150">
              <a:latin typeface="Arial Black"/>
              <a:cs typeface="Arial Black"/>
            </a:endParaRPr>
          </a:p>
          <a:p>
            <a:pPr marL="389255" marR="1828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Aquellos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Components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necesiten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hacer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uso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Service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deberán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declararlo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constructor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utilizarán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atributo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más.</a:t>
            </a:r>
            <a:endParaRPr sz="2150">
              <a:latin typeface="Arial Black"/>
              <a:cs typeface="Arial Black"/>
            </a:endParaRPr>
          </a:p>
          <a:p>
            <a:pPr marL="389255" marR="23241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defecto el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Service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funcionará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Singleton</a:t>
            </a:r>
            <a:r>
              <a:rPr sz="2150" spc="5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decir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misma 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instancia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compartida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todos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Components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referencien.</a:t>
            </a:r>
            <a:endParaRPr sz="2150">
              <a:latin typeface="Arial Black"/>
              <a:cs typeface="Arial Black"/>
            </a:endParaRPr>
          </a:p>
          <a:p>
            <a:pPr marL="389255" marR="1143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2031364" algn="l"/>
                <a:tab pos="7181215" algn="l"/>
              </a:tabLst>
            </a:pP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deseamos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Service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funcione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instancia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diferente,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decir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Singleton</a:t>
            </a:r>
            <a:r>
              <a:rPr sz="2150" spc="5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debemos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anotarlo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29" dirty="0">
                <a:solidFill>
                  <a:srgbClr val="707071"/>
                </a:solidFill>
                <a:latin typeface="Arial"/>
                <a:cs typeface="Arial"/>
              </a:rPr>
              <a:t>@Component	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provider</a:t>
            </a:r>
            <a:r>
              <a:rPr sz="2150" spc="60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Ej.: 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providers:	</a:t>
            </a:r>
            <a:r>
              <a:rPr sz="2150" b="1" spc="105" dirty="0">
                <a:solidFill>
                  <a:srgbClr val="707071"/>
                </a:solidFill>
                <a:latin typeface="Arial"/>
                <a:cs typeface="Arial"/>
              </a:rPr>
              <a:t>[StudentService]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6442107"/>
            <a:ext cx="7949915" cy="201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8638480"/>
            <a:ext cx="7949915" cy="2176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3903" y="340513"/>
            <a:ext cx="7949915" cy="5923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585920"/>
            <a:ext cx="2072639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HttpClient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376765"/>
            <a:ext cx="10073005" cy="937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89789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  <a:tab pos="365887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HttpClient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	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@angular/common/http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ofrece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forma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simplificada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hacer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llamadas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</a:t>
            </a:r>
            <a:r>
              <a:rPr sz="2150" spc="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REST.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poder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utilizarlo, primero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debemos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importar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HttpClientModule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</a:pPr>
            <a:r>
              <a:rPr sz="2150" b="1" spc="-125" dirty="0">
                <a:solidFill>
                  <a:srgbClr val="707071"/>
                </a:solidFill>
                <a:latin typeface="Arial"/>
                <a:cs typeface="Arial"/>
              </a:rPr>
              <a:t>AppModule</a:t>
            </a:r>
            <a:r>
              <a:rPr sz="2150" b="1" spc="-4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declararlo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imports</a:t>
            </a:r>
            <a:r>
              <a:rPr sz="2150" spc="1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ya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podremos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inyectar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HttpClient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HttpClient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ofrece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métodos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representan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diferentes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verbs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275"/>
              </a:spcBef>
              <a:tabLst>
                <a:tab pos="3599815" algn="l"/>
                <a:tab pos="4346575" algn="l"/>
                <a:tab pos="5093335" algn="l"/>
                <a:tab pos="6137275" algn="l"/>
                <a:tab pos="7331075" algn="l"/>
              </a:tabLst>
            </a:pP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utilizados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60" dirty="0">
                <a:solidFill>
                  <a:srgbClr val="707071"/>
                </a:solidFill>
                <a:latin typeface="Arial"/>
                <a:cs typeface="Arial"/>
              </a:rPr>
              <a:t>REST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: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Post,	</a:t>
            </a:r>
            <a:r>
              <a:rPr sz="2150" b="1" spc="130" dirty="0">
                <a:solidFill>
                  <a:srgbClr val="707071"/>
                </a:solidFill>
                <a:latin typeface="Arial"/>
                <a:cs typeface="Arial"/>
              </a:rPr>
              <a:t>Get,	</a:t>
            </a:r>
            <a:r>
              <a:rPr sz="2150" b="1" spc="160" dirty="0">
                <a:solidFill>
                  <a:srgbClr val="707071"/>
                </a:solidFill>
                <a:latin typeface="Arial"/>
                <a:cs typeface="Arial"/>
              </a:rPr>
              <a:t>Put,	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Patch,	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Delete,	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etc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Estos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métodos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cual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abordaremos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</a:t>
            </a:r>
            <a:r>
              <a:rPr sz="2150" spc="-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adelante.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utilizaremos 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Promises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realizar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nuestras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llamadas 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asincrónicas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API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deseamos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consumir.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toPromise()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llamada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correspondiente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HttpClient</a:t>
            </a:r>
            <a:r>
              <a:rPr sz="2150" spc="11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transforma transforma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respuesta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Promise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será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tratada 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155" dirty="0">
                <a:solidFill>
                  <a:srgbClr val="707071"/>
                </a:solidFill>
                <a:latin typeface="Arial"/>
                <a:cs typeface="Arial"/>
              </a:rPr>
              <a:t>Component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utilice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Service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6096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Put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HttpClient</a:t>
            </a:r>
            <a:r>
              <a:rPr sz="2150" spc="11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necesitaremos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además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especificar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-5" dirty="0">
                <a:solidFill>
                  <a:srgbClr val="707071"/>
                </a:solidFill>
                <a:latin typeface="Arial"/>
                <a:cs typeface="Arial"/>
              </a:rPr>
              <a:t>headers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enviados,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donde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mínimamente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deberemos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indicar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qué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formato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enviaremos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información.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Usualmente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será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application/json</a:t>
            </a:r>
            <a:r>
              <a:rPr sz="2150" spc="12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70148"/>
            <a:ext cx="8231372" cy="8448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8868421"/>
            <a:ext cx="8231372" cy="2244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47183"/>
            <a:ext cx="592455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Reactive </a:t>
            </a:r>
            <a:r>
              <a:rPr spc="-120" dirty="0"/>
              <a:t>Forms </a:t>
            </a:r>
            <a:r>
              <a:rPr spc="229" dirty="0"/>
              <a:t>-</a:t>
            </a:r>
            <a:r>
              <a:rPr spc="105" dirty="0"/>
              <a:t> </a:t>
            </a:r>
            <a:r>
              <a:rPr spc="-20" dirty="0"/>
              <a:t>Introducción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138028"/>
            <a:ext cx="10188575" cy="985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127635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  <a:tab pos="6174740" algn="l"/>
              </a:tabLst>
            </a:pP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provee dos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mecanismos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manejar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formularios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ingreso 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datos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usuarios: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Reactive</a:t>
            </a:r>
            <a:r>
              <a:rPr sz="2150" b="1" spc="44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0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Template-Driven	</a:t>
            </a: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forms</a:t>
            </a:r>
            <a:r>
              <a:rPr sz="2150" spc="-60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materia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centraremos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Reactive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Forms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dado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más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robusto,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escalable,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reusable y  testeable.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Reactive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Forms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utiliza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siguientes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building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blocks: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1280"/>
              </a:spcBef>
              <a:buFont typeface="Arial Black"/>
              <a:buChar char="-"/>
              <a:tabLst>
                <a:tab pos="573405" algn="l"/>
              </a:tabLst>
            </a:pP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FormControl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350" dirty="0">
                <a:solidFill>
                  <a:srgbClr val="707071"/>
                </a:solidFill>
                <a:latin typeface="Arial Black"/>
                <a:cs typeface="Arial Black"/>
              </a:rPr>
              <a:t>Trackea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validation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status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form</a:t>
            </a:r>
            <a:r>
              <a:rPr sz="2150" spc="1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control.</a:t>
            </a:r>
            <a:endParaRPr sz="2150">
              <a:latin typeface="Arial Black"/>
              <a:cs typeface="Arial Black"/>
            </a:endParaRPr>
          </a:p>
          <a:p>
            <a:pPr marL="389255" marR="629285" lvl="1">
              <a:lnSpc>
                <a:spcPts val="3860"/>
              </a:lnSpc>
              <a:spcBef>
                <a:spcPts val="340"/>
              </a:spcBef>
              <a:buFont typeface="Arial Black"/>
              <a:buChar char="-"/>
              <a:tabLst>
                <a:tab pos="573405" algn="l"/>
              </a:tabLst>
            </a:pPr>
            <a:r>
              <a:rPr sz="2150" b="1" spc="-150" dirty="0">
                <a:solidFill>
                  <a:srgbClr val="707071"/>
                </a:solidFill>
                <a:latin typeface="Arial"/>
                <a:cs typeface="Arial"/>
              </a:rPr>
              <a:t>FormGroup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Trackea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validation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status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colección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form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controls.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940"/>
              </a:spcBef>
              <a:buFont typeface="Arial Black"/>
              <a:buChar char="-"/>
              <a:tabLst>
                <a:tab pos="573405" algn="l"/>
              </a:tabLst>
            </a:pPr>
            <a:r>
              <a:rPr sz="2150" b="1" spc="-70" dirty="0">
                <a:solidFill>
                  <a:srgbClr val="707071"/>
                </a:solidFill>
                <a:latin typeface="Arial"/>
                <a:cs typeface="Arial"/>
              </a:rPr>
              <a:t>FormArray</a:t>
            </a:r>
            <a:r>
              <a:rPr sz="2150" spc="-70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350" dirty="0">
                <a:solidFill>
                  <a:srgbClr val="707071"/>
                </a:solidFill>
                <a:latin typeface="Arial Black"/>
                <a:cs typeface="Arial Black"/>
              </a:rPr>
              <a:t>Trackea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validation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status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array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form</a:t>
            </a:r>
            <a:r>
              <a:rPr sz="2150" spc="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controls.</a:t>
            </a:r>
            <a:endParaRPr sz="2150">
              <a:latin typeface="Arial Black"/>
              <a:cs typeface="Arial Black"/>
            </a:endParaRPr>
          </a:p>
          <a:p>
            <a:pPr marL="389255" marR="5080" lvl="1">
              <a:lnSpc>
                <a:spcPts val="3860"/>
              </a:lnSpc>
              <a:spcBef>
                <a:spcPts val="340"/>
              </a:spcBef>
              <a:buFont typeface="Arial Black"/>
              <a:buChar char="-"/>
              <a:tabLst>
                <a:tab pos="573405" algn="l"/>
              </a:tabLst>
            </a:pP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ControlValueAccessor</a:t>
            </a:r>
            <a:r>
              <a:rPr sz="2150" spc="5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Actúa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puente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Angular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FormControl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nativos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434" dirty="0">
                <a:solidFill>
                  <a:srgbClr val="707071"/>
                </a:solidFill>
                <a:latin typeface="Arial"/>
                <a:cs typeface="Arial"/>
              </a:rPr>
              <a:t>DOM</a:t>
            </a:r>
            <a:r>
              <a:rPr sz="2150" spc="-434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57150" indent="-377190">
              <a:lnSpc>
                <a:spcPct val="149600"/>
              </a:lnSpc>
              <a:spcBef>
                <a:spcPts val="163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Reactive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Forms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form </a:t>
            </a:r>
            <a:r>
              <a:rPr sz="2150" b="1" spc="-90" dirty="0">
                <a:solidFill>
                  <a:srgbClr val="707071"/>
                </a:solidFill>
                <a:latin typeface="Arial"/>
                <a:cs typeface="Arial"/>
              </a:rPr>
              <a:t>model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-165" dirty="0">
                <a:solidFill>
                  <a:srgbClr val="707071"/>
                </a:solidFill>
                <a:latin typeface="Arial"/>
                <a:cs typeface="Arial"/>
              </a:rPr>
              <a:t>Component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directiva  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FromControlDirective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linkea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FormControl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form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element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utilizando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45" dirty="0">
                <a:solidFill>
                  <a:srgbClr val="707071"/>
                </a:solidFill>
                <a:latin typeface="Arial"/>
                <a:cs typeface="Arial"/>
              </a:rPr>
              <a:t>ControlValueAccessor.</a:t>
            </a:r>
            <a:endParaRPr sz="2150">
              <a:latin typeface="Arial"/>
              <a:cs typeface="Arial"/>
            </a:endParaRPr>
          </a:p>
          <a:p>
            <a:pPr marL="389255" marR="63690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utilizaremos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Component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input </a:t>
            </a:r>
            <a:r>
              <a:rPr sz="2150" b="1" spc="290" dirty="0">
                <a:solidFill>
                  <a:srgbClr val="707071"/>
                </a:solidFill>
                <a:latin typeface="Arial"/>
                <a:cs typeface="Arial"/>
              </a:rPr>
              <a:t>field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el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cual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utilizaremos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Reactive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-160" dirty="0">
                <a:solidFill>
                  <a:srgbClr val="707071"/>
                </a:solidFill>
                <a:latin typeface="Arial"/>
                <a:cs typeface="Arial"/>
              </a:rPr>
              <a:t>Forms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22288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Debemos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importar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AppModule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módulo </a:t>
            </a:r>
            <a:r>
              <a:rPr sz="2150" b="1" spc="-110" dirty="0">
                <a:solidFill>
                  <a:srgbClr val="707071"/>
                </a:solidFill>
                <a:latin typeface="Arial"/>
                <a:cs typeface="Arial"/>
              </a:rPr>
              <a:t>FormsModule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declararlo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nuestros</a:t>
            </a:r>
            <a:r>
              <a:rPr sz="2150" spc="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45" dirty="0">
                <a:solidFill>
                  <a:srgbClr val="707071"/>
                </a:solidFill>
                <a:latin typeface="Arial"/>
                <a:cs typeface="Arial"/>
              </a:rPr>
              <a:t>imports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3505" y="1958987"/>
            <a:ext cx="7842741" cy="3888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6423259"/>
            <a:ext cx="8341944" cy="532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108" y="7109312"/>
            <a:ext cx="8350740" cy="3016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472835"/>
            <a:ext cx="54140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Reactive </a:t>
            </a:r>
            <a:r>
              <a:rPr spc="-120" dirty="0"/>
              <a:t>Forms </a:t>
            </a:r>
            <a:r>
              <a:rPr spc="-190" dirty="0"/>
              <a:t>– </a:t>
            </a:r>
            <a:r>
              <a:rPr spc="20" dirty="0"/>
              <a:t>Data</a:t>
            </a:r>
            <a:r>
              <a:rPr spc="285" dirty="0"/>
              <a:t> </a:t>
            </a:r>
            <a:r>
              <a:rPr spc="-6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263681"/>
            <a:ext cx="10179050" cy="960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109855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principales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diferencias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Reactive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Forms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Template-Driven 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Forms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forma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manejan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flujo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datos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cambios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realiza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usuario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aplicación.</a:t>
            </a:r>
            <a:endParaRPr sz="2150">
              <a:latin typeface="Arial Black"/>
              <a:cs typeface="Arial Black"/>
            </a:endParaRPr>
          </a:p>
          <a:p>
            <a:pPr marL="389255" marR="12509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vimos, en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Reactive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Forms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form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element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linkeado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directamente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form </a:t>
            </a:r>
            <a:r>
              <a:rPr sz="2150" b="1" spc="-90" dirty="0">
                <a:solidFill>
                  <a:srgbClr val="707071"/>
                </a:solidFill>
                <a:latin typeface="Arial"/>
                <a:cs typeface="Arial"/>
              </a:rPr>
              <a:t>model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FormControl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).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Cambios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View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</a:t>
            </a:r>
            <a:r>
              <a:rPr sz="2150" spc="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Model:</a:t>
            </a:r>
            <a:endParaRPr sz="2150">
              <a:latin typeface="Arial Black"/>
              <a:cs typeface="Arial Black"/>
            </a:endParaRPr>
          </a:p>
          <a:p>
            <a:pPr marL="610235" lvl="1" indent="-221615">
              <a:lnSpc>
                <a:spcPct val="100000"/>
              </a:lnSpc>
              <a:spcBef>
                <a:spcPts val="1280"/>
              </a:spcBef>
              <a:buAutoNum type="arabicPlain"/>
              <a:tabLst>
                <a:tab pos="610870" algn="l"/>
              </a:tabLst>
            </a:pPr>
            <a:r>
              <a:rPr sz="2150" spc="140" dirty="0">
                <a:solidFill>
                  <a:srgbClr val="707071"/>
                </a:solidFill>
                <a:latin typeface="Arial Black"/>
                <a:cs typeface="Arial Black"/>
              </a:rPr>
              <a:t>-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usuario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ingresa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input</a:t>
            </a:r>
            <a:r>
              <a:rPr sz="2150" b="1" spc="21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element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610235" lvl="1" indent="-221615">
              <a:lnSpc>
                <a:spcPct val="100000"/>
              </a:lnSpc>
              <a:spcBef>
                <a:spcPts val="1280"/>
              </a:spcBef>
              <a:buAutoNum type="arabicPlain"/>
              <a:tabLst>
                <a:tab pos="610870" algn="l"/>
              </a:tabLst>
            </a:pPr>
            <a:r>
              <a:rPr sz="2150" spc="140" dirty="0">
                <a:solidFill>
                  <a:srgbClr val="707071"/>
                </a:solidFill>
                <a:latin typeface="Arial Black"/>
                <a:cs typeface="Arial Black"/>
              </a:rPr>
              <a:t>-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input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emite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evento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value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más</a:t>
            </a:r>
            <a:r>
              <a:rPr sz="2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reciente.</a:t>
            </a:r>
            <a:endParaRPr sz="2150">
              <a:latin typeface="Arial Black"/>
              <a:cs typeface="Arial Black"/>
            </a:endParaRPr>
          </a:p>
          <a:p>
            <a:pPr marL="389255" marR="20320" lvl="1">
              <a:lnSpc>
                <a:spcPts val="3860"/>
              </a:lnSpc>
              <a:spcBef>
                <a:spcPts val="340"/>
              </a:spcBef>
              <a:buAutoNum type="arabicPlain"/>
              <a:tabLst>
                <a:tab pos="610870" algn="l"/>
              </a:tabLst>
            </a:pPr>
            <a:r>
              <a:rPr sz="2150" spc="140" dirty="0">
                <a:solidFill>
                  <a:srgbClr val="707071"/>
                </a:solidFill>
                <a:latin typeface="Arial Black"/>
                <a:cs typeface="Arial Black"/>
              </a:rPr>
              <a:t>-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ControlValueAccessor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espera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eventos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inmediatamente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envía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FormControl</a:t>
            </a: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asociado.</a:t>
            </a:r>
            <a:endParaRPr sz="2150">
              <a:latin typeface="Arial Black"/>
              <a:cs typeface="Arial Black"/>
            </a:endParaRPr>
          </a:p>
          <a:p>
            <a:pPr marL="610235" lvl="1" indent="-221615">
              <a:lnSpc>
                <a:spcPct val="100000"/>
              </a:lnSpc>
              <a:spcBef>
                <a:spcPts val="935"/>
              </a:spcBef>
              <a:buAutoNum type="arabicPlain"/>
              <a:tabLst>
                <a:tab pos="610870" algn="l"/>
              </a:tabLst>
            </a:pPr>
            <a:r>
              <a:rPr sz="2150" spc="140" dirty="0">
                <a:solidFill>
                  <a:srgbClr val="707071"/>
                </a:solidFill>
                <a:latin typeface="Arial Black"/>
                <a:cs typeface="Arial Black"/>
              </a:rPr>
              <a:t>-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FormControl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emite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nuevo valor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observable</a:t>
            </a:r>
            <a:r>
              <a:rPr sz="2150" b="1" spc="-37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ValueChanges</a:t>
            </a:r>
            <a:r>
              <a:rPr sz="2150" spc="-7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610235" lvl="1" indent="-221615">
              <a:lnSpc>
                <a:spcPct val="100000"/>
              </a:lnSpc>
              <a:spcBef>
                <a:spcPts val="1280"/>
              </a:spcBef>
              <a:buAutoNum type="arabicPlain"/>
              <a:tabLst>
                <a:tab pos="610870" algn="l"/>
              </a:tabLst>
            </a:pPr>
            <a:r>
              <a:rPr sz="2150" spc="140" dirty="0">
                <a:solidFill>
                  <a:srgbClr val="707071"/>
                </a:solidFill>
                <a:latin typeface="Arial Black"/>
                <a:cs typeface="Arial Black"/>
              </a:rPr>
              <a:t>-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subscriber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ValueChanges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recibe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</a:t>
            </a:r>
            <a:r>
              <a:rPr sz="2150" spc="-4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emitido.</a:t>
            </a:r>
            <a:endParaRPr sz="215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 Black"/>
              <a:buAutoNum type="arabicPlain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Cambios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Model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View:</a:t>
            </a:r>
            <a:endParaRPr sz="2150">
              <a:latin typeface="Arial Black"/>
              <a:cs typeface="Arial Black"/>
            </a:endParaRPr>
          </a:p>
          <a:p>
            <a:pPr marL="389255" marR="802640">
              <a:lnSpc>
                <a:spcPts val="3860"/>
              </a:lnSpc>
              <a:spcBef>
                <a:spcPts val="340"/>
              </a:spcBef>
              <a:buAutoNum type="arabicPlain"/>
              <a:tabLst>
                <a:tab pos="610870" algn="l"/>
              </a:tabLst>
            </a:pPr>
            <a:r>
              <a:rPr sz="2150" spc="-5" dirty="0">
                <a:solidFill>
                  <a:srgbClr val="707071"/>
                </a:solidFill>
                <a:latin typeface="Arial Black"/>
                <a:cs typeface="Arial Black"/>
              </a:rPr>
              <a:t>–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usuario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invoca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favoriteColorControl.setValue()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actualiza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2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FormControl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610235" indent="-221615">
              <a:lnSpc>
                <a:spcPct val="100000"/>
              </a:lnSpc>
              <a:spcBef>
                <a:spcPts val="935"/>
              </a:spcBef>
              <a:buAutoNum type="arabicPlain"/>
              <a:tabLst>
                <a:tab pos="610870" algn="l"/>
              </a:tabLst>
            </a:pPr>
            <a:r>
              <a:rPr sz="2150" spc="-5" dirty="0">
                <a:solidFill>
                  <a:srgbClr val="707071"/>
                </a:solidFill>
                <a:latin typeface="Arial Black"/>
                <a:cs typeface="Arial Black"/>
              </a:rPr>
              <a:t>–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FormControl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emite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observable</a:t>
            </a:r>
            <a:r>
              <a:rPr sz="2150" b="1" spc="-34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-75" dirty="0">
                <a:solidFill>
                  <a:srgbClr val="707071"/>
                </a:solidFill>
                <a:latin typeface="Arial"/>
                <a:cs typeface="Arial"/>
              </a:rPr>
              <a:t>ValueChanges</a:t>
            </a:r>
            <a:r>
              <a:rPr sz="2150" spc="-7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1463040">
              <a:lnSpc>
                <a:spcPct val="149600"/>
              </a:lnSpc>
              <a:buAutoNum type="arabicPlain"/>
              <a:tabLst>
                <a:tab pos="610870" algn="l"/>
              </a:tabLst>
            </a:pPr>
            <a:r>
              <a:rPr sz="2150" spc="-5" dirty="0">
                <a:solidFill>
                  <a:srgbClr val="707071"/>
                </a:solidFill>
                <a:latin typeface="Arial Black"/>
                <a:cs typeface="Arial Black"/>
              </a:rPr>
              <a:t>–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subscriber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ValueChanges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recibe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emitido.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4 </a:t>
            </a:r>
            <a:r>
              <a:rPr sz="2150" spc="-5" dirty="0">
                <a:solidFill>
                  <a:srgbClr val="707071"/>
                </a:solidFill>
                <a:latin typeface="Arial Black"/>
                <a:cs typeface="Arial Black"/>
              </a:rPr>
              <a:t>–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ControlValueAccessor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input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element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actualiza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</a:t>
            </a:r>
            <a:r>
              <a:rPr sz="2150" spc="-4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2795" y="204660"/>
            <a:ext cx="5234926" cy="5150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7361" y="5781016"/>
            <a:ext cx="5218615" cy="533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531" y="5563181"/>
            <a:ext cx="8279765" cy="0"/>
          </a:xfrm>
          <a:custGeom>
            <a:avLst/>
            <a:gdLst/>
            <a:ahLst/>
            <a:cxnLst/>
            <a:rect l="l" t="t" r="r" b="b"/>
            <a:pathLst>
              <a:path w="8279765">
                <a:moveTo>
                  <a:pt x="0" y="0"/>
                </a:moveTo>
                <a:lnTo>
                  <a:pt x="8279224" y="0"/>
                </a:lnTo>
              </a:path>
            </a:pathLst>
          </a:custGeom>
          <a:ln w="20941">
            <a:solidFill>
              <a:srgbClr val="B8B9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40902"/>
            <a:ext cx="544830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Reactive </a:t>
            </a:r>
            <a:r>
              <a:rPr spc="-120" dirty="0"/>
              <a:t>Forms </a:t>
            </a:r>
            <a:r>
              <a:rPr spc="-190" dirty="0"/>
              <a:t>–</a:t>
            </a:r>
            <a:r>
              <a:rPr spc="105" dirty="0"/>
              <a:t> </a:t>
            </a:r>
            <a:r>
              <a:rPr spc="-25" dirty="0"/>
              <a:t>Validtaors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131746"/>
            <a:ext cx="10102215" cy="986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3556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Reactive </a:t>
            </a:r>
            <a:r>
              <a:rPr sz="2150" b="1" spc="-160" dirty="0">
                <a:solidFill>
                  <a:srgbClr val="707071"/>
                </a:solidFill>
                <a:latin typeface="Arial"/>
                <a:cs typeface="Arial"/>
              </a:rPr>
              <a:t>Forms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lugar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agregar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atributos 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validación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input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elements,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agregamos 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Validator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functions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directamente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FormControl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.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Angular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encarga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llamar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estas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funciones cuando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input</a:t>
            </a:r>
            <a:r>
              <a:rPr sz="2150" spc="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cambia.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Hay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tipos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Validator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Functions:</a:t>
            </a:r>
            <a:endParaRPr sz="2150">
              <a:latin typeface="Arial Black"/>
              <a:cs typeface="Arial Black"/>
            </a:endParaRPr>
          </a:p>
          <a:p>
            <a:pPr marL="389255" marR="5080" lvl="1">
              <a:lnSpc>
                <a:spcPts val="3860"/>
              </a:lnSpc>
              <a:spcBef>
                <a:spcPts val="340"/>
              </a:spcBef>
              <a:buFont typeface="Arial Black"/>
              <a:buChar char="-"/>
              <a:tabLst>
                <a:tab pos="573405" algn="l"/>
                <a:tab pos="1319530" algn="l"/>
              </a:tabLst>
            </a:pPr>
            <a:r>
              <a:rPr sz="2150" b="1" spc="-110" dirty="0">
                <a:solidFill>
                  <a:srgbClr val="707071"/>
                </a:solidFill>
                <a:latin typeface="Arial"/>
                <a:cs typeface="Arial"/>
              </a:rPr>
              <a:t>Sync	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Validators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toman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instancia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control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inmediatamente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retornan 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errores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null</a:t>
            </a:r>
            <a:r>
              <a:rPr sz="2150" spc="125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pasar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segundo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instanciar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FormControl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935"/>
              </a:spcBef>
              <a:buFont typeface="Arial Black"/>
              <a:buChar char="-"/>
              <a:tabLst>
                <a:tab pos="573405" algn="l"/>
                <a:tab pos="1467485" algn="l"/>
              </a:tabLst>
            </a:pPr>
            <a:r>
              <a:rPr sz="2150" b="1" spc="-114" dirty="0">
                <a:solidFill>
                  <a:srgbClr val="707071"/>
                </a:solidFill>
                <a:latin typeface="Arial"/>
                <a:cs typeface="Arial"/>
              </a:rPr>
              <a:t>Async	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Validators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toman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instancia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control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retornan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Promise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</a:t>
            </a:r>
            <a:endParaRPr sz="2150">
              <a:latin typeface="Arial Black"/>
              <a:cs typeface="Arial Black"/>
            </a:endParaRPr>
          </a:p>
          <a:p>
            <a:pPr marL="389255" marR="340360">
              <a:lnSpc>
                <a:spcPts val="3860"/>
              </a:lnSpc>
              <a:spcBef>
                <a:spcPts val="340"/>
              </a:spcBef>
            </a:pP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emitirá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errores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null</a:t>
            </a:r>
            <a:r>
              <a:rPr sz="2150" spc="125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pasar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tercer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instanciar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FormControl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2717165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Debemos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declarar	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form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directiva </a:t>
            </a:r>
            <a:r>
              <a:rPr sz="2150" b="1" spc="25" dirty="0">
                <a:solidFill>
                  <a:srgbClr val="707071"/>
                </a:solidFill>
                <a:latin typeface="Arial"/>
                <a:cs typeface="Arial"/>
              </a:rPr>
              <a:t>[formGroup]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donde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indicaremos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FormGroup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nuestros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FormControls</a:t>
            </a:r>
            <a:r>
              <a:rPr sz="2150" spc="-3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Debemos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hacer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import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-70" dirty="0">
                <a:solidFill>
                  <a:srgbClr val="707071"/>
                </a:solidFill>
                <a:latin typeface="Arial"/>
                <a:cs typeface="Arial"/>
              </a:rPr>
              <a:t>ReactiveFormsModue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nuestro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AppModule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2349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b="1" spc="200" dirty="0">
                <a:solidFill>
                  <a:srgbClr val="707071"/>
                </a:solidFill>
                <a:latin typeface="Arial"/>
                <a:cs typeface="Arial"/>
              </a:rPr>
              <a:t>invalid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true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alguno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135" dirty="0">
                <a:solidFill>
                  <a:srgbClr val="707071"/>
                </a:solidFill>
                <a:latin typeface="Arial"/>
                <a:cs typeface="Arial"/>
              </a:rPr>
              <a:t>Validators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aplicados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FormControl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retornó</a:t>
            </a:r>
            <a:r>
              <a:rPr sz="2150" spc="-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errors.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b="1" spc="240" dirty="0">
                <a:solidFill>
                  <a:srgbClr val="707071"/>
                </a:solidFill>
                <a:latin typeface="Arial"/>
                <a:cs typeface="Arial"/>
              </a:rPr>
              <a:t>dirty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true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FormControl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fue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modificado.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propiedad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touched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true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10" dirty="0">
                <a:solidFill>
                  <a:srgbClr val="707071"/>
                </a:solidFill>
                <a:latin typeface="Arial"/>
                <a:cs typeface="Arial"/>
              </a:rPr>
              <a:t>FormControl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fue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visitado.</a:t>
            </a:r>
            <a:endParaRPr sz="215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46454" y="47747"/>
            <a:ext cx="7510145" cy="11242040"/>
            <a:chOff x="1246454" y="47747"/>
            <a:chExt cx="7510145" cy="11242040"/>
          </a:xfrm>
        </p:grpSpPr>
        <p:sp>
          <p:nvSpPr>
            <p:cNvPr id="5" name="object 5"/>
            <p:cNvSpPr/>
            <p:nvPr/>
          </p:nvSpPr>
          <p:spPr>
            <a:xfrm>
              <a:off x="1246454" y="47747"/>
              <a:ext cx="7510137" cy="40371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55249" y="4115056"/>
              <a:ext cx="7501342" cy="71746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254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Reactive </a:t>
            </a:r>
            <a:r>
              <a:rPr spc="-120" dirty="0"/>
              <a:t>Forms </a:t>
            </a:r>
            <a:r>
              <a:rPr spc="-190" dirty="0"/>
              <a:t>– </a:t>
            </a:r>
            <a:r>
              <a:rPr spc="-85" dirty="0"/>
              <a:t>Custom [Async]</a:t>
            </a:r>
            <a:r>
              <a:rPr spc="415" dirty="0"/>
              <a:t> </a:t>
            </a:r>
            <a:r>
              <a:rPr spc="-25" dirty="0"/>
              <a:t>Validators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910277"/>
            <a:ext cx="10045700" cy="847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nuestros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Validators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realizar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validaciones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especiales.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forbiddenNames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caso,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i="1" spc="-15" dirty="0">
                <a:solidFill>
                  <a:srgbClr val="707071"/>
                </a:solidFill>
                <a:latin typeface="Arial"/>
                <a:cs typeface="Arial"/>
              </a:rPr>
              <a:t>factory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toma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i="1" spc="-10" dirty="0">
                <a:solidFill>
                  <a:srgbClr val="707071"/>
                </a:solidFill>
                <a:latin typeface="Arial"/>
                <a:cs typeface="Arial"/>
              </a:rPr>
              <a:t>regular  </a:t>
            </a:r>
            <a:r>
              <a:rPr sz="2150" i="1" spc="-80" dirty="0">
                <a:solidFill>
                  <a:srgbClr val="707071"/>
                </a:solidFill>
                <a:latin typeface="Arial"/>
                <a:cs typeface="Arial"/>
              </a:rPr>
              <a:t>expression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detectar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nombre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prohibido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especificado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validator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function.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2783205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este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ejemplo,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	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forbidden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name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“Juan”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tanto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Validator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rechaza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firstName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contenga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“Juan”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17462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forbiddenNames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80" dirty="0">
                <a:solidFill>
                  <a:srgbClr val="707071"/>
                </a:solidFill>
                <a:latin typeface="Arial"/>
                <a:cs typeface="Arial"/>
              </a:rPr>
              <a:t>validator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function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configurado.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Esta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toma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Control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Object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Angular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null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control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válido 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Validation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Error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Object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contrario.</a:t>
            </a:r>
            <a:endParaRPr sz="2150">
              <a:latin typeface="Arial Black"/>
              <a:cs typeface="Arial Black"/>
            </a:endParaRPr>
          </a:p>
          <a:p>
            <a:pPr marL="389255" marR="4381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Validation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Error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Object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generalmente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tiene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cuyo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name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Validation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Key </a:t>
            </a: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(‘forbiddenName’)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cuyo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dictionary  </a:t>
            </a: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(Key/Value)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usarse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error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message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template.</a:t>
            </a:r>
            <a:endParaRPr sz="2150">
              <a:latin typeface="Arial Black"/>
              <a:cs typeface="Arial Black"/>
            </a:endParaRPr>
          </a:p>
          <a:p>
            <a:pPr marL="389255" marR="35750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-160" dirty="0">
                <a:solidFill>
                  <a:srgbClr val="707071"/>
                </a:solidFill>
                <a:latin typeface="Arial"/>
                <a:cs typeface="Arial"/>
              </a:rPr>
              <a:t>Custom </a:t>
            </a:r>
            <a:r>
              <a:rPr sz="2150" b="1" spc="-114" dirty="0">
                <a:solidFill>
                  <a:srgbClr val="707071"/>
                </a:solidFill>
                <a:latin typeface="Arial"/>
                <a:cs typeface="Arial"/>
              </a:rPr>
              <a:t>Async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Validators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similares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-160" dirty="0">
                <a:solidFill>
                  <a:srgbClr val="707071"/>
                </a:solidFill>
                <a:latin typeface="Arial"/>
                <a:cs typeface="Arial"/>
              </a:rPr>
              <a:t>Custom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Validators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pero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deben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devolver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Promise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emitirán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null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Validation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Error</a:t>
            </a:r>
            <a:r>
              <a:rPr sz="2150" b="1" spc="-22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Object</a:t>
            </a:r>
            <a:r>
              <a:rPr sz="2150" spc="1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285405"/>
            <a:ext cx="7726256" cy="2559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7261349"/>
            <a:ext cx="7726256" cy="3013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3903" y="4022076"/>
            <a:ext cx="7726256" cy="3062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254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Reactive </a:t>
            </a:r>
            <a:r>
              <a:rPr spc="-120" dirty="0"/>
              <a:t>Forms </a:t>
            </a:r>
            <a:r>
              <a:rPr spc="-190" dirty="0"/>
              <a:t>– </a:t>
            </a:r>
            <a:r>
              <a:rPr spc="-85" dirty="0"/>
              <a:t>Custom [Async]</a:t>
            </a:r>
            <a:r>
              <a:rPr spc="415" dirty="0"/>
              <a:t> </a:t>
            </a:r>
            <a:r>
              <a:rPr spc="-25" dirty="0"/>
              <a:t>Validators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910277"/>
            <a:ext cx="10045700" cy="847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nuestros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propios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Validators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realizar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validaciones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especiales.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forbiddenNames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caso,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i="1" spc="-15" dirty="0">
                <a:solidFill>
                  <a:srgbClr val="707071"/>
                </a:solidFill>
                <a:latin typeface="Arial"/>
                <a:cs typeface="Arial"/>
              </a:rPr>
              <a:t>factory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toma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i="1" spc="-10" dirty="0">
                <a:solidFill>
                  <a:srgbClr val="707071"/>
                </a:solidFill>
                <a:latin typeface="Arial"/>
                <a:cs typeface="Arial"/>
              </a:rPr>
              <a:t>regular  </a:t>
            </a:r>
            <a:r>
              <a:rPr sz="2150" i="1" spc="-80" dirty="0">
                <a:solidFill>
                  <a:srgbClr val="707071"/>
                </a:solidFill>
                <a:latin typeface="Arial"/>
                <a:cs typeface="Arial"/>
              </a:rPr>
              <a:t>expression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detectar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nombre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prohibido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especificado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validator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function.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2783205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este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ejemplo,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	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forbidden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name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“Juan”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lo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tanto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Validator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rechaza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firstName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contenga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55" dirty="0">
                <a:solidFill>
                  <a:srgbClr val="707071"/>
                </a:solidFill>
                <a:latin typeface="Arial"/>
                <a:cs typeface="Arial"/>
              </a:rPr>
              <a:t>“Juan”</a:t>
            </a:r>
            <a:r>
              <a:rPr sz="2150" spc="-5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17462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forbiddenNames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80" dirty="0">
                <a:solidFill>
                  <a:srgbClr val="707071"/>
                </a:solidFill>
                <a:latin typeface="Arial"/>
                <a:cs typeface="Arial"/>
              </a:rPr>
              <a:t>validator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function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configurado.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Esta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toma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Control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Object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Angular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null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si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control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válido 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Validation </a:t>
            </a:r>
            <a:r>
              <a:rPr sz="2150" b="1" spc="125" dirty="0">
                <a:solidFill>
                  <a:srgbClr val="707071"/>
                </a:solidFill>
                <a:latin typeface="Arial"/>
                <a:cs typeface="Arial"/>
              </a:rPr>
              <a:t>Error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Object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contrario.</a:t>
            </a:r>
            <a:endParaRPr sz="2150">
              <a:latin typeface="Arial Black"/>
              <a:cs typeface="Arial Black"/>
            </a:endParaRPr>
          </a:p>
          <a:p>
            <a:pPr marL="389255" marR="4381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Validation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Error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Object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generalmente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tiene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property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cuyo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name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Validation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Key </a:t>
            </a: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(‘forbiddenName’)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cuyo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dictionary  </a:t>
            </a: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(Key/Value)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usarse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error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message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template.</a:t>
            </a:r>
            <a:endParaRPr sz="2150">
              <a:latin typeface="Arial Black"/>
              <a:cs typeface="Arial Black"/>
            </a:endParaRPr>
          </a:p>
          <a:p>
            <a:pPr marL="389255" marR="35750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-160" dirty="0">
                <a:solidFill>
                  <a:srgbClr val="707071"/>
                </a:solidFill>
                <a:latin typeface="Arial"/>
                <a:cs typeface="Arial"/>
              </a:rPr>
              <a:t>Custom </a:t>
            </a:r>
            <a:r>
              <a:rPr sz="2150" b="1" spc="-114" dirty="0">
                <a:solidFill>
                  <a:srgbClr val="707071"/>
                </a:solidFill>
                <a:latin typeface="Arial"/>
                <a:cs typeface="Arial"/>
              </a:rPr>
              <a:t>Async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Validators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similares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-160" dirty="0">
                <a:solidFill>
                  <a:srgbClr val="707071"/>
                </a:solidFill>
                <a:latin typeface="Arial"/>
                <a:cs typeface="Arial"/>
              </a:rPr>
              <a:t>Custom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Validators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pero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deben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devolver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Promise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emitirán 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null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Validation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Error</a:t>
            </a:r>
            <a:r>
              <a:rPr sz="2150" b="1" spc="-22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Object</a:t>
            </a:r>
            <a:r>
              <a:rPr sz="2150" spc="1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285405"/>
            <a:ext cx="7726256" cy="2559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7261349"/>
            <a:ext cx="7726256" cy="3013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3903" y="4022076"/>
            <a:ext cx="7726256" cy="3062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469798"/>
            <a:ext cx="533336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Observables </a:t>
            </a:r>
            <a:r>
              <a:rPr spc="229" dirty="0"/>
              <a:t>-</a:t>
            </a:r>
            <a:r>
              <a:rPr spc="50" dirty="0"/>
              <a:t> </a:t>
            </a:r>
            <a:r>
              <a:rPr spc="-20" dirty="0"/>
              <a:t>Introducción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260433"/>
            <a:ext cx="10205085" cy="961453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proveen soporte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pasar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mensajes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publishers</a:t>
            </a:r>
            <a:r>
              <a:rPr sz="2150" b="1" spc="54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subscribers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dentro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aplicación.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ofrecen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beneficios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significativos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otras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técnicas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manejo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eventos,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asincronismo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manejo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múltiples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valores.</a:t>
            </a:r>
            <a:endParaRPr sz="2150">
              <a:latin typeface="Arial Black"/>
              <a:cs typeface="Arial Black"/>
            </a:endParaRPr>
          </a:p>
          <a:p>
            <a:pPr marL="389255" marR="20383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declarativos,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decir,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que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publicará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pero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ejecuta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hasta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consumidor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suscriba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ella.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suscriptor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recibirá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notificaciones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hasta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complete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hasta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cancele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suscripción.</a:t>
            </a:r>
            <a:endParaRPr sz="2150">
              <a:latin typeface="Arial Black"/>
              <a:cs typeface="Arial Black"/>
            </a:endParaRPr>
          </a:p>
          <a:p>
            <a:pPr marL="389255" marR="20891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forma 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recibir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misma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ya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sean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sincrónicos </a:t>
            </a:r>
            <a:r>
              <a:rPr sz="2150" spc="-175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asincrónicos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lo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tanto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aplicación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solo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debe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preocuparse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suscribirse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consumir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valores.</a:t>
            </a:r>
            <a:endParaRPr sz="2150">
              <a:latin typeface="Arial Black"/>
              <a:cs typeface="Arial Black"/>
            </a:endParaRPr>
          </a:p>
          <a:p>
            <a:pPr marL="389255" marR="3365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b="1" spc="85" dirty="0">
                <a:solidFill>
                  <a:srgbClr val="707071"/>
                </a:solidFill>
                <a:latin typeface="Arial"/>
                <a:cs typeface="Arial"/>
              </a:rPr>
              <a:t>Publisher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crea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subscriber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function</a:t>
            </a:r>
            <a:r>
              <a:rPr sz="2150" spc="70" dirty="0">
                <a:solidFill>
                  <a:srgbClr val="707071"/>
                </a:solidFill>
                <a:latin typeface="Arial Black"/>
                <a:cs typeface="Arial Black"/>
              </a:rPr>
              <a:t>. 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ejecutada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consumidor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</a:t>
            </a:r>
            <a:r>
              <a:rPr sz="2150" spc="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90" dirty="0">
                <a:solidFill>
                  <a:srgbClr val="707071"/>
                </a:solidFill>
                <a:latin typeface="Arial"/>
                <a:cs typeface="Arial"/>
              </a:rPr>
              <a:t>subscribe()</a:t>
            </a:r>
            <a:r>
              <a:rPr sz="2150" spc="9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3619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ejecutar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recibir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notificaciones,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subscribe()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pasando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observer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parámetro.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definimos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handlers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notificaciones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recibidas. </a:t>
            </a: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llamada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subscribe()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posee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unsubscribe()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method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detener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recepción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notificaciones.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958893"/>
            <a:ext cx="8384666" cy="682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483611"/>
            <a:ext cx="7851140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900"/>
              </a:lnSpc>
              <a:spcBef>
                <a:spcPts val="100"/>
              </a:spcBef>
            </a:pPr>
            <a:r>
              <a:rPr spc="25" dirty="0"/>
              <a:t>HTML </a:t>
            </a:r>
            <a:r>
              <a:rPr spc="-225" dirty="0"/>
              <a:t>es </a:t>
            </a:r>
            <a:r>
              <a:rPr spc="-20" dirty="0"/>
              <a:t>el </a:t>
            </a:r>
            <a:r>
              <a:rPr spc="-25" dirty="0"/>
              <a:t>lenguaje </a:t>
            </a:r>
            <a:r>
              <a:rPr spc="-20" dirty="0"/>
              <a:t>de </a:t>
            </a:r>
            <a:r>
              <a:rPr spc="15" dirty="0"/>
              <a:t>etiquetado </a:t>
            </a:r>
            <a:r>
              <a:rPr spc="-25" dirty="0"/>
              <a:t>para  la </a:t>
            </a:r>
            <a:r>
              <a:rPr spc="-75" dirty="0"/>
              <a:t>creación </a:t>
            </a:r>
            <a:r>
              <a:rPr spc="-20" dirty="0"/>
              <a:t>de </a:t>
            </a:r>
            <a:r>
              <a:rPr spc="-100" dirty="0"/>
              <a:t>Páginas</a:t>
            </a:r>
            <a:r>
              <a:rPr spc="75" dirty="0"/>
              <a:t> </a:t>
            </a:r>
            <a:r>
              <a:rPr spc="35" dirty="0"/>
              <a:t>Web.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3443425"/>
            <a:ext cx="8201025" cy="6271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viene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Hyper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Text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Markup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Language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describe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estructura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Página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Web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consiste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serie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elementos</a:t>
            </a:r>
            <a:endParaRPr sz="2150">
              <a:latin typeface="Arial Black"/>
              <a:cs typeface="Arial Black"/>
            </a:endParaRPr>
          </a:p>
          <a:p>
            <a:pPr marL="389255" marR="9321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le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dicen al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browser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cómo mostrar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elementos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están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representados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etiquetas</a:t>
            </a:r>
            <a:r>
              <a:rPr sz="2150" spc="-4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b="1" spc="-95" dirty="0">
                <a:solidFill>
                  <a:srgbClr val="707071"/>
                </a:solidFill>
                <a:latin typeface="Arial"/>
                <a:cs typeface="Arial"/>
              </a:rPr>
              <a:t>tags</a:t>
            </a:r>
            <a:r>
              <a:rPr sz="2150" spc="-95" dirty="0">
                <a:solidFill>
                  <a:srgbClr val="707071"/>
                </a:solidFill>
                <a:latin typeface="Arial Black"/>
                <a:cs typeface="Arial Black"/>
              </a:rPr>
              <a:t>)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tags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etiquetan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partes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 "heading",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"paragraph",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"table",</a:t>
            </a:r>
            <a:r>
              <a:rPr sz="2150" spc="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etc.</a:t>
            </a:r>
            <a:endParaRPr sz="2150">
              <a:latin typeface="Arial Black"/>
              <a:cs typeface="Arial Black"/>
            </a:endParaRPr>
          </a:p>
          <a:p>
            <a:pPr marL="389255" marR="57404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browsers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muestran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tags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HTML,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pero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usan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renderizar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página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8209" y="4319210"/>
            <a:ext cx="3009265" cy="2538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0005">
              <a:lnSpc>
                <a:spcPct val="100000"/>
              </a:lnSpc>
              <a:spcBef>
                <a:spcPts val="90"/>
              </a:spcBef>
              <a:tabLst>
                <a:tab pos="2065020" algn="l"/>
              </a:tabLst>
            </a:pPr>
            <a:r>
              <a:rPr sz="8250" spc="-5" dirty="0">
                <a:solidFill>
                  <a:srgbClr val="515252"/>
                </a:solidFill>
                <a:latin typeface="Carlito"/>
                <a:cs typeface="Carlito"/>
              </a:rPr>
              <a:t>Qué	es  </a:t>
            </a:r>
            <a:r>
              <a:rPr sz="8250" spc="-10" dirty="0">
                <a:solidFill>
                  <a:srgbClr val="515252"/>
                </a:solidFill>
                <a:latin typeface="Carlito"/>
                <a:cs typeface="Carlito"/>
              </a:rPr>
              <a:t>HTML?</a:t>
            </a:r>
            <a:endParaRPr sz="8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227816"/>
            <a:ext cx="468630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Observers </a:t>
            </a:r>
            <a:r>
              <a:rPr spc="-65" dirty="0"/>
              <a:t>y</a:t>
            </a:r>
            <a:r>
              <a:rPr spc="75" dirty="0"/>
              <a:t> </a:t>
            </a:r>
            <a:r>
              <a:rPr spc="-114" dirty="0"/>
              <a:t>Suscripción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1018661"/>
            <a:ext cx="10191750" cy="1009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304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Definiendo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Observers: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handler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recibir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notificaciones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implementa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interfaz 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Observer</a:t>
            </a:r>
            <a:r>
              <a:rPr sz="2150" spc="-35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434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objeto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callback  </a:t>
            </a:r>
            <a:r>
              <a:rPr sz="2150" b="1" spc="-105" dirty="0">
                <a:solidFill>
                  <a:srgbClr val="707071"/>
                </a:solidFill>
                <a:latin typeface="Arial"/>
                <a:cs typeface="Arial"/>
              </a:rPr>
              <a:t>methods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manejar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tres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tipos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notificaciones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observable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enviar:</a:t>
            </a:r>
            <a:endParaRPr sz="2150">
              <a:latin typeface="Arial Black"/>
              <a:cs typeface="Arial Black"/>
            </a:endParaRPr>
          </a:p>
          <a:p>
            <a:pPr marL="389255" marR="266700" lvl="1">
              <a:lnSpc>
                <a:spcPts val="3860"/>
              </a:lnSpc>
              <a:spcBef>
                <a:spcPts val="340"/>
              </a:spcBef>
              <a:buFont typeface="Arial Black"/>
              <a:buChar char="-"/>
              <a:tabLst>
                <a:tab pos="573405" algn="l"/>
              </a:tabLst>
            </a:pP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next</a:t>
            </a:r>
            <a:r>
              <a:rPr sz="2150" spc="5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Requerido.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handler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entregado.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Llamado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cero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 veces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comienza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ejecución.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935"/>
              </a:spcBef>
              <a:buFont typeface="Arial Black"/>
              <a:buChar char="-"/>
              <a:tabLst>
                <a:tab pos="573405" algn="l"/>
              </a:tabLst>
            </a:pP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error</a:t>
            </a:r>
            <a:r>
              <a:rPr sz="2150" spc="100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Opcional.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handler</a:t>
            </a:r>
            <a:r>
              <a:rPr sz="2150" b="1" spc="27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notificación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error.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error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detiene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ejecución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</a:t>
            </a:r>
            <a:r>
              <a:rPr sz="2150" spc="-4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observable.</a:t>
            </a:r>
            <a:endParaRPr sz="2150">
              <a:latin typeface="Arial Black"/>
              <a:cs typeface="Arial Black"/>
            </a:endParaRPr>
          </a:p>
          <a:p>
            <a:pPr marL="389255" marR="222250" lvl="1">
              <a:lnSpc>
                <a:spcPts val="3860"/>
              </a:lnSpc>
              <a:spcBef>
                <a:spcPts val="340"/>
              </a:spcBef>
              <a:buFont typeface="Arial Black"/>
              <a:buChar char="-"/>
              <a:tabLst>
                <a:tab pos="573405" algn="l"/>
                <a:tab pos="8055609" algn="l"/>
              </a:tabLst>
            </a:pP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complete</a:t>
            </a:r>
            <a:r>
              <a:rPr sz="2150" spc="-35" dirty="0">
                <a:solidFill>
                  <a:srgbClr val="707071"/>
                </a:solidFill>
                <a:latin typeface="Arial Black"/>
                <a:cs typeface="Arial Black"/>
              </a:rPr>
              <a:t>: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Opcional.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65" dirty="0">
                <a:solidFill>
                  <a:srgbClr val="707071"/>
                </a:solidFill>
                <a:latin typeface="Arial"/>
                <a:cs typeface="Arial"/>
              </a:rPr>
              <a:t>handler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la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notificación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ejecución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completa. 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Valores 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con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delay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continuar siendo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entregados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5" dirty="0">
                <a:solidFill>
                  <a:srgbClr val="707071"/>
                </a:solidFill>
                <a:latin typeface="Arial Black"/>
                <a:cs typeface="Arial Black"/>
              </a:rPr>
              <a:t>“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next	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handler</a:t>
            </a:r>
            <a:r>
              <a:rPr sz="2150" spc="20" dirty="0">
                <a:solidFill>
                  <a:srgbClr val="707071"/>
                </a:solidFill>
                <a:latin typeface="Arial Black"/>
                <a:cs typeface="Arial Black"/>
              </a:rPr>
              <a:t>”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luego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ejecución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</a:t>
            </a:r>
            <a:r>
              <a:rPr sz="2150" spc="-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completó.</a:t>
            </a:r>
            <a:endParaRPr sz="2150">
              <a:latin typeface="Arial Black"/>
              <a:cs typeface="Arial Black"/>
            </a:endParaRPr>
          </a:p>
          <a:p>
            <a:pPr marL="389255" marR="791845" indent="-377190">
              <a:lnSpc>
                <a:spcPct val="149600"/>
              </a:lnSpc>
              <a:spcBef>
                <a:spcPts val="163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Suscripción: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comienza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publicando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solo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b="1" spc="-5" dirty="0">
                <a:solidFill>
                  <a:srgbClr val="707071"/>
                </a:solidFill>
                <a:latin typeface="Arial"/>
                <a:cs typeface="Arial"/>
              </a:rPr>
              <a:t>Observer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suscribe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este. </a:t>
            </a: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suscripción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realiza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llamando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subscribe()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observable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pasando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5" dirty="0">
                <a:solidFill>
                  <a:srgbClr val="707071"/>
                </a:solidFill>
                <a:latin typeface="Arial"/>
                <a:cs typeface="Arial"/>
              </a:rPr>
              <a:t>Observer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Alternativamente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subscribe()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recibir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callback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functions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lugar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observer.</a:t>
            </a:r>
            <a:endParaRPr sz="2150">
              <a:latin typeface="Arial Black"/>
              <a:cs typeface="Arial Black"/>
            </a:endParaRPr>
          </a:p>
          <a:p>
            <a:pPr marL="389255" marR="71247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función </a:t>
            </a:r>
            <a:r>
              <a:rPr sz="2150" b="1" spc="200" dirty="0">
                <a:solidFill>
                  <a:srgbClr val="707071"/>
                </a:solidFill>
                <a:latin typeface="Arial"/>
                <a:cs typeface="Arial"/>
              </a:rPr>
              <a:t>next()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recibir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ejemplo,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strings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mensajes,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objects,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numéricos,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etc.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dependiendo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contexto.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Nos referimos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datos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publicados </a:t>
            </a:r>
            <a:r>
              <a:rPr sz="2150" spc="-185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observable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stream</a:t>
            </a:r>
            <a:r>
              <a:rPr sz="2150" spc="-3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327049"/>
            <a:ext cx="8109491" cy="6801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174533"/>
            <a:ext cx="241871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3965063"/>
            <a:ext cx="10140950" cy="4197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3987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utiliza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constructor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stream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tipo. 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Toma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subscriber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function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correr cuando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 </a:t>
            </a: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subscribe()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ejecuta. </a:t>
            </a:r>
            <a:r>
              <a:rPr sz="2150" spc="-38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subscriber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function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recibe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 </a:t>
            </a:r>
            <a:r>
              <a:rPr sz="2150" b="1" spc="-5" dirty="0">
                <a:solidFill>
                  <a:srgbClr val="707071"/>
                </a:solidFill>
                <a:latin typeface="Arial"/>
                <a:cs typeface="Arial"/>
              </a:rPr>
              <a:t>Observer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parámetro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publicar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b="1" spc="200" dirty="0">
                <a:solidFill>
                  <a:srgbClr val="707071"/>
                </a:solidFill>
                <a:latin typeface="Arial"/>
                <a:cs typeface="Arial"/>
              </a:rPr>
              <a:t>next()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 </a:t>
            </a:r>
            <a:r>
              <a:rPr sz="2150" b="1" spc="5" dirty="0">
                <a:solidFill>
                  <a:srgbClr val="707071"/>
                </a:solidFill>
                <a:latin typeface="Arial"/>
                <a:cs typeface="Arial"/>
              </a:rPr>
              <a:t>observer</a:t>
            </a:r>
            <a:r>
              <a:rPr sz="2150" spc="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  <a:tab pos="4396740" algn="l"/>
                <a:tab pos="6335395" algn="l"/>
                <a:tab pos="8231505" algn="l"/>
                <a:tab pos="8679180" algn="l"/>
                <a:tab pos="912622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455" dirty="0">
                <a:solidFill>
                  <a:srgbClr val="707071"/>
                </a:solidFill>
                <a:latin typeface="Arial Black"/>
                <a:cs typeface="Arial Black"/>
              </a:rPr>
              <a:t>c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r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ar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35" dirty="0">
                <a:solidFill>
                  <a:srgbClr val="707071"/>
                </a:solidFill>
                <a:latin typeface="Arial"/>
                <a:cs typeface="Arial"/>
              </a:rPr>
              <a:t>observabl</a:t>
            </a:r>
            <a:r>
              <a:rPr sz="2150" b="1" spc="45" dirty="0">
                <a:solidFill>
                  <a:srgbClr val="707071"/>
                </a:solidFill>
                <a:latin typeface="Arial"/>
                <a:cs typeface="Arial"/>
              </a:rPr>
              <a:t>e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equivalente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210" dirty="0">
                <a:solidFill>
                  <a:srgbClr val="707071"/>
                </a:solidFill>
                <a:latin typeface="Arial"/>
                <a:cs typeface="Arial"/>
              </a:rPr>
              <a:t>o</a:t>
            </a:r>
            <a:r>
              <a:rPr sz="2150" b="1" spc="105" dirty="0">
                <a:solidFill>
                  <a:srgbClr val="707071"/>
                </a:solidFill>
                <a:latin typeface="Arial"/>
                <a:cs typeface="Arial"/>
              </a:rPr>
              <a:t>f</a:t>
            </a:r>
            <a:r>
              <a:rPr sz="2150" b="1" spc="165" dirty="0">
                <a:solidFill>
                  <a:srgbClr val="707071"/>
                </a:solidFill>
                <a:latin typeface="Arial"/>
                <a:cs typeface="Arial"/>
              </a:rPr>
              <a:t>(</a:t>
            </a:r>
            <a:r>
              <a:rPr sz="2150" b="1" spc="270" dirty="0">
                <a:solidFill>
                  <a:srgbClr val="707071"/>
                </a:solidFill>
                <a:latin typeface="Arial"/>
                <a:cs typeface="Arial"/>
              </a:rPr>
              <a:t>1</a:t>
            </a:r>
            <a:r>
              <a:rPr sz="2150" b="1" spc="580" dirty="0">
                <a:solidFill>
                  <a:srgbClr val="707071"/>
                </a:solidFill>
                <a:latin typeface="Arial"/>
                <a:cs typeface="Arial"/>
              </a:rPr>
              <a:t>,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280" dirty="0">
                <a:solidFill>
                  <a:srgbClr val="707071"/>
                </a:solidFill>
                <a:latin typeface="Arial"/>
                <a:cs typeface="Arial"/>
              </a:rPr>
              <a:t>2,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b="1" spc="220" dirty="0">
                <a:solidFill>
                  <a:srgbClr val="707071"/>
                </a:solidFill>
                <a:latin typeface="Arial"/>
                <a:cs typeface="Arial"/>
              </a:rPr>
              <a:t>3)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	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ante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r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ior, 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podemos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definirlo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</a:t>
            </a:r>
            <a:r>
              <a:rPr sz="2150" spc="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1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220" dirty="0">
                <a:solidFill>
                  <a:srgbClr val="707071"/>
                </a:solidFill>
                <a:latin typeface="Arial"/>
                <a:cs typeface="Arial"/>
              </a:rPr>
              <a:t>new	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Observable()	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recibe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75" dirty="0">
                <a:solidFill>
                  <a:srgbClr val="707071"/>
                </a:solidFill>
                <a:latin typeface="Arial"/>
                <a:cs typeface="Arial"/>
              </a:rPr>
              <a:t>subscriber 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function</a:t>
            </a:r>
            <a:r>
              <a:rPr sz="2150" spc="7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368514"/>
            <a:ext cx="8019022" cy="6514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452909"/>
            <a:ext cx="808672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5" dirty="0"/>
              <a:t>RxJS </a:t>
            </a:r>
            <a:r>
              <a:rPr spc="-190" dirty="0"/>
              <a:t>– </a:t>
            </a:r>
            <a:r>
              <a:rPr spc="-65" dirty="0"/>
              <a:t>Reactive </a:t>
            </a:r>
            <a:r>
              <a:rPr spc="-120" dirty="0"/>
              <a:t>Extensions </a:t>
            </a:r>
            <a:r>
              <a:rPr spc="55" dirty="0"/>
              <a:t>for</a:t>
            </a:r>
            <a:r>
              <a:rPr spc="-30" dirty="0"/>
              <a:t> </a:t>
            </a:r>
            <a:r>
              <a:rPr spc="-100" dirty="0"/>
              <a:t>JavaScript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243963"/>
            <a:ext cx="10139680" cy="76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Reactive 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programming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paradigma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programación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asincrónica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enfocado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data </a:t>
            </a:r>
            <a:r>
              <a:rPr sz="2150" b="1" spc="-5" dirty="0">
                <a:solidFill>
                  <a:srgbClr val="707071"/>
                </a:solidFill>
                <a:latin typeface="Arial"/>
                <a:cs typeface="Arial"/>
              </a:rPr>
              <a:t>streams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propagación 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de </a:t>
            </a:r>
            <a:r>
              <a:rPr sz="2150" b="1" spc="-70" dirty="0">
                <a:solidFill>
                  <a:srgbClr val="707071"/>
                </a:solidFill>
                <a:latin typeface="Arial"/>
                <a:cs typeface="Arial"/>
              </a:rPr>
              <a:t>cambios</a:t>
            </a:r>
            <a:r>
              <a:rPr sz="2150" b="1" spc="15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u="heavy" spc="-235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2"/>
              </a:rPr>
              <a:t>Wikipedia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).</a:t>
            </a:r>
            <a:endParaRPr sz="2150">
              <a:latin typeface="Arial Black"/>
              <a:cs typeface="Arial Black"/>
            </a:endParaRPr>
          </a:p>
          <a:p>
            <a:pPr marL="389255" marR="16573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70" dirty="0">
                <a:solidFill>
                  <a:srgbClr val="707071"/>
                </a:solidFill>
                <a:latin typeface="Arial"/>
                <a:cs typeface="Arial"/>
              </a:rPr>
              <a:t>RxJS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librería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b="1" spc="155" dirty="0">
                <a:solidFill>
                  <a:srgbClr val="707071"/>
                </a:solidFill>
                <a:latin typeface="Arial"/>
                <a:cs typeface="Arial"/>
              </a:rPr>
              <a:t>reactive </a:t>
            </a:r>
            <a:r>
              <a:rPr sz="2150" b="1" spc="-85" dirty="0">
                <a:solidFill>
                  <a:srgbClr val="707071"/>
                </a:solidFill>
                <a:latin typeface="Arial"/>
                <a:cs typeface="Arial"/>
              </a:rPr>
              <a:t>programming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utiliza </a:t>
            </a:r>
            <a:r>
              <a:rPr sz="2150" b="1" spc="35" dirty="0">
                <a:solidFill>
                  <a:srgbClr val="707071"/>
                </a:solidFill>
                <a:latin typeface="Arial"/>
                <a:cs typeface="Arial"/>
              </a:rPr>
              <a:t>observables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componer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llamadas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asincrónicas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mas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sencilla </a:t>
            </a:r>
            <a:r>
              <a:rPr sz="2150" spc="-425" dirty="0">
                <a:solidFill>
                  <a:srgbClr val="707071"/>
                </a:solidFill>
                <a:latin typeface="Arial Black"/>
                <a:cs typeface="Arial Black"/>
              </a:rPr>
              <a:t>(</a:t>
            </a:r>
            <a:r>
              <a:rPr sz="2150" u="heavy" spc="-425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3"/>
              </a:rPr>
              <a:t>RxJS</a:t>
            </a:r>
            <a:r>
              <a:rPr sz="2150" u="heavy" spc="-270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3"/>
              </a:rPr>
              <a:t> </a:t>
            </a:r>
            <a:r>
              <a:rPr sz="2150" u="heavy" spc="-275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3"/>
              </a:rPr>
              <a:t>Docs.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).</a:t>
            </a:r>
            <a:endParaRPr sz="2150">
              <a:latin typeface="Arial Black"/>
              <a:cs typeface="Arial Black"/>
            </a:endParaRPr>
          </a:p>
          <a:p>
            <a:pPr marL="389255" marR="5397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70" dirty="0">
                <a:solidFill>
                  <a:srgbClr val="707071"/>
                </a:solidFill>
                <a:latin typeface="Arial"/>
                <a:cs typeface="Arial"/>
              </a:rPr>
              <a:t>RxJS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provee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funciones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utilidad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permiten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realizar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siguientes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tareas 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</a:t>
            </a:r>
            <a:r>
              <a:rPr sz="2150" spc="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otras: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1280"/>
              </a:spcBef>
              <a:buChar char="-"/>
              <a:tabLst>
                <a:tab pos="573405" algn="l"/>
              </a:tabLst>
            </a:pP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Convertir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operaciones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asincrónicas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observables.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1280"/>
              </a:spcBef>
              <a:buChar char="-"/>
              <a:tabLst>
                <a:tab pos="573405" algn="l"/>
              </a:tabLst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Iterar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-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stream.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1280"/>
              </a:spcBef>
              <a:buChar char="-"/>
              <a:tabLst>
                <a:tab pos="573405" algn="l"/>
              </a:tabLst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Mapear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diferentes</a:t>
            </a:r>
            <a:r>
              <a:rPr sz="2150" spc="-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tipos.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1275"/>
              </a:spcBef>
              <a:buChar char="-"/>
              <a:tabLst>
                <a:tab pos="573405" algn="l"/>
              </a:tabLst>
            </a:pP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Filtrar</a:t>
            </a:r>
            <a:r>
              <a:rPr sz="2150" spc="-1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streams.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1280"/>
              </a:spcBef>
              <a:buChar char="-"/>
              <a:tabLst>
                <a:tab pos="573405" algn="l"/>
              </a:tabLst>
            </a:pP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múltiples</a:t>
            </a:r>
            <a:r>
              <a:rPr sz="2150" spc="-4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streams.</a:t>
            </a:r>
            <a:endParaRPr sz="2150">
              <a:latin typeface="Arial Black"/>
              <a:cs typeface="Arial Black"/>
            </a:endParaRPr>
          </a:p>
          <a:p>
            <a:pPr marL="389255" marR="51562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70" dirty="0">
                <a:solidFill>
                  <a:srgbClr val="707071"/>
                </a:solidFill>
                <a:latin typeface="Arial"/>
                <a:cs typeface="Arial"/>
              </a:rPr>
              <a:t>RxJS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ofrece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funciones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pueden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usarse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nuevos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simplificando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esta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tarea.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crear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partir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 </a:t>
            </a:r>
            <a:r>
              <a:rPr sz="2150" b="1" spc="-65" dirty="0">
                <a:solidFill>
                  <a:srgbClr val="707071"/>
                </a:solidFill>
                <a:latin typeface="Arial"/>
                <a:cs typeface="Arial"/>
              </a:rPr>
              <a:t>Promise</a:t>
            </a:r>
            <a:r>
              <a:rPr sz="2150" spc="-6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Counter</a:t>
            </a:r>
            <a:r>
              <a:rPr sz="2150" spc="-3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-40" dirty="0">
                <a:solidFill>
                  <a:srgbClr val="707071"/>
                </a:solidFill>
                <a:latin typeface="Arial"/>
                <a:cs typeface="Arial"/>
              </a:rPr>
              <a:t>Event</a:t>
            </a:r>
            <a:r>
              <a:rPr sz="2150" spc="-40" dirty="0">
                <a:solidFill>
                  <a:srgbClr val="707071"/>
                </a:solidFill>
                <a:latin typeface="Arial Black"/>
                <a:cs typeface="Arial Black"/>
              </a:rPr>
              <a:t>,</a:t>
            </a:r>
            <a:r>
              <a:rPr sz="2150" spc="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etc.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803086"/>
            <a:ext cx="8182368" cy="7854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2317072"/>
            <a:ext cx="335724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5" dirty="0"/>
              <a:t>RxJS </a:t>
            </a:r>
            <a:r>
              <a:rPr spc="-190" dirty="0"/>
              <a:t>–</a:t>
            </a:r>
            <a:r>
              <a:rPr spc="175" dirty="0"/>
              <a:t> </a:t>
            </a:r>
            <a:r>
              <a:rPr spc="-40" dirty="0"/>
              <a:t>Operators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13786" rIns="0" bIns="0" rtlCol="0">
            <a:spAutoFit/>
          </a:bodyPr>
          <a:lstStyle/>
          <a:p>
            <a:pPr marL="9440545" marR="171450" indent="-377190">
              <a:lnSpc>
                <a:spcPct val="149600"/>
              </a:lnSpc>
              <a:spcBef>
                <a:spcPts val="95"/>
              </a:spcBef>
              <a:buFont typeface="Arial"/>
              <a:buChar char="•"/>
              <a:tabLst>
                <a:tab pos="9440545" algn="l"/>
                <a:tab pos="9441180" algn="l"/>
              </a:tabLst>
            </a:pPr>
            <a:r>
              <a:rPr spc="-335" dirty="0"/>
              <a:t>Los </a:t>
            </a:r>
            <a:r>
              <a:rPr b="1" spc="30" dirty="0">
                <a:latin typeface="Arial"/>
                <a:cs typeface="Arial"/>
              </a:rPr>
              <a:t>Operators </a:t>
            </a:r>
            <a:r>
              <a:rPr spc="-270" dirty="0"/>
              <a:t>son </a:t>
            </a:r>
            <a:r>
              <a:rPr spc="-265" dirty="0"/>
              <a:t>funciones </a:t>
            </a:r>
            <a:r>
              <a:rPr spc="-235" dirty="0"/>
              <a:t>que </a:t>
            </a:r>
            <a:r>
              <a:rPr spc="-260" dirty="0"/>
              <a:t>trabajan </a:t>
            </a:r>
            <a:r>
              <a:rPr spc="-280" dirty="0"/>
              <a:t>con </a:t>
            </a:r>
            <a:r>
              <a:rPr b="1" spc="35" dirty="0">
                <a:latin typeface="Arial"/>
                <a:cs typeface="Arial"/>
              </a:rPr>
              <a:t>observables </a:t>
            </a:r>
            <a:r>
              <a:rPr spc="-270" dirty="0"/>
              <a:t>para </a:t>
            </a:r>
            <a:r>
              <a:rPr spc="-235" dirty="0"/>
              <a:t>permitir </a:t>
            </a:r>
            <a:r>
              <a:rPr spc="-260" dirty="0"/>
              <a:t>una  manipulación </a:t>
            </a:r>
            <a:r>
              <a:rPr spc="-290" dirty="0"/>
              <a:t>avanzada </a:t>
            </a:r>
            <a:r>
              <a:rPr spc="-240" dirty="0"/>
              <a:t>de </a:t>
            </a:r>
            <a:r>
              <a:rPr spc="-300" dirty="0"/>
              <a:t>colecciones. </a:t>
            </a:r>
            <a:r>
              <a:rPr spc="-250" dirty="0"/>
              <a:t>Por </a:t>
            </a:r>
            <a:r>
              <a:rPr spc="-245" dirty="0"/>
              <a:t>ejemplo, </a:t>
            </a:r>
            <a:r>
              <a:rPr b="1" spc="-170" dirty="0">
                <a:latin typeface="Arial"/>
                <a:cs typeface="Arial"/>
              </a:rPr>
              <a:t>RxJS </a:t>
            </a:r>
            <a:r>
              <a:rPr spc="-229" dirty="0"/>
              <a:t>define </a:t>
            </a:r>
            <a:r>
              <a:rPr spc="-254" dirty="0"/>
              <a:t>operadores  </a:t>
            </a:r>
            <a:r>
              <a:rPr spc="-275" dirty="0"/>
              <a:t>como </a:t>
            </a:r>
            <a:r>
              <a:rPr b="1" spc="-40" dirty="0">
                <a:latin typeface="Arial"/>
                <a:cs typeface="Arial"/>
              </a:rPr>
              <a:t>map()</a:t>
            </a:r>
            <a:r>
              <a:rPr spc="-40" dirty="0"/>
              <a:t>, </a:t>
            </a:r>
            <a:r>
              <a:rPr b="1" spc="340" dirty="0">
                <a:latin typeface="Arial"/>
                <a:cs typeface="Arial"/>
              </a:rPr>
              <a:t>filter()</a:t>
            </a:r>
            <a:r>
              <a:rPr spc="340" dirty="0"/>
              <a:t>,</a:t>
            </a:r>
            <a:r>
              <a:rPr spc="-360" dirty="0"/>
              <a:t> </a:t>
            </a:r>
            <a:r>
              <a:rPr b="1" spc="85" dirty="0">
                <a:latin typeface="Arial"/>
                <a:cs typeface="Arial"/>
              </a:rPr>
              <a:t>concat()</a:t>
            </a:r>
            <a:r>
              <a:rPr spc="85" dirty="0"/>
              <a:t>, </a:t>
            </a:r>
            <a:r>
              <a:rPr spc="-310" dirty="0"/>
              <a:t>etc.</a:t>
            </a:r>
          </a:p>
          <a:p>
            <a:pPr marL="944054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9440545" algn="l"/>
                <a:tab pos="9441180" algn="l"/>
              </a:tabLst>
            </a:pPr>
            <a:r>
              <a:rPr spc="-335" dirty="0"/>
              <a:t>Los </a:t>
            </a:r>
            <a:r>
              <a:rPr spc="-250" dirty="0"/>
              <a:t>operadores </a:t>
            </a:r>
            <a:r>
              <a:rPr spc="-254" dirty="0"/>
              <a:t>toman </a:t>
            </a:r>
            <a:r>
              <a:rPr spc="-265" dirty="0"/>
              <a:t>opciones </a:t>
            </a:r>
            <a:r>
              <a:rPr spc="-245" dirty="0"/>
              <a:t>de configuración </a:t>
            </a:r>
            <a:r>
              <a:rPr spc="-275" dirty="0"/>
              <a:t>y </a:t>
            </a:r>
            <a:r>
              <a:rPr spc="-245" dirty="0"/>
              <a:t>retornan </a:t>
            </a:r>
            <a:r>
              <a:rPr spc="-260" dirty="0"/>
              <a:t>una </a:t>
            </a:r>
            <a:r>
              <a:rPr spc="-235" dirty="0"/>
              <a:t>función que  </a:t>
            </a:r>
            <a:r>
              <a:rPr spc="-265" dirty="0"/>
              <a:t>toma </a:t>
            </a:r>
            <a:r>
              <a:rPr spc="-220" dirty="0"/>
              <a:t>un </a:t>
            </a:r>
            <a:r>
              <a:rPr b="1" spc="40" dirty="0">
                <a:latin typeface="Arial"/>
                <a:cs typeface="Arial"/>
              </a:rPr>
              <a:t>observable </a:t>
            </a:r>
            <a:r>
              <a:rPr spc="-275" dirty="0"/>
              <a:t>como </a:t>
            </a:r>
            <a:r>
              <a:rPr b="1" spc="-40" dirty="0">
                <a:latin typeface="Arial"/>
                <a:cs typeface="Arial"/>
              </a:rPr>
              <a:t>source</a:t>
            </a:r>
            <a:r>
              <a:rPr spc="-40" dirty="0"/>
              <a:t>. </a:t>
            </a:r>
            <a:r>
              <a:rPr spc="-250" dirty="0"/>
              <a:t>Cuando </a:t>
            </a:r>
            <a:r>
              <a:rPr spc="-360" dirty="0"/>
              <a:t>se </a:t>
            </a:r>
            <a:r>
              <a:rPr spc="-295" dirty="0"/>
              <a:t>ejecuta </a:t>
            </a:r>
            <a:r>
              <a:rPr spc="-330" dirty="0"/>
              <a:t>esta </a:t>
            </a:r>
            <a:r>
              <a:rPr spc="-235" dirty="0"/>
              <a:t>función </a:t>
            </a:r>
            <a:r>
              <a:rPr spc="-245" dirty="0"/>
              <a:t>de </a:t>
            </a:r>
            <a:r>
              <a:rPr spc="-225" dirty="0"/>
              <a:t>retorno,  </a:t>
            </a:r>
            <a:r>
              <a:rPr spc="-254" dirty="0"/>
              <a:t>el </a:t>
            </a:r>
            <a:r>
              <a:rPr b="1" spc="85" dirty="0">
                <a:latin typeface="Arial"/>
                <a:cs typeface="Arial"/>
              </a:rPr>
              <a:t>operator </a:t>
            </a:r>
            <a:r>
              <a:rPr spc="-275" dirty="0"/>
              <a:t>observa </a:t>
            </a:r>
            <a:r>
              <a:rPr spc="-260" dirty="0"/>
              <a:t>los </a:t>
            </a:r>
            <a:r>
              <a:rPr spc="-280" dirty="0"/>
              <a:t>valores </a:t>
            </a:r>
            <a:r>
              <a:rPr spc="-254" dirty="0"/>
              <a:t>emitidos </a:t>
            </a:r>
            <a:r>
              <a:rPr spc="-185" dirty="0"/>
              <a:t>por </a:t>
            </a:r>
            <a:r>
              <a:rPr spc="-254" dirty="0"/>
              <a:t>el </a:t>
            </a:r>
            <a:r>
              <a:rPr b="1" spc="-35" dirty="0">
                <a:latin typeface="Arial"/>
                <a:cs typeface="Arial"/>
              </a:rPr>
              <a:t>source</a:t>
            </a:r>
            <a:r>
              <a:rPr spc="-35" dirty="0"/>
              <a:t>, </a:t>
            </a:r>
            <a:r>
              <a:rPr spc="-265" dirty="0"/>
              <a:t>los transforma </a:t>
            </a:r>
            <a:r>
              <a:rPr spc="-275" dirty="0"/>
              <a:t>y </a:t>
            </a:r>
            <a:r>
              <a:rPr spc="-245" dirty="0"/>
              <a:t>retorna  </a:t>
            </a:r>
            <a:r>
              <a:rPr spc="-220" dirty="0"/>
              <a:t>un </a:t>
            </a:r>
            <a:r>
              <a:rPr spc="-245" dirty="0"/>
              <a:t>nuevo</a:t>
            </a:r>
            <a:r>
              <a:rPr spc="-45" dirty="0"/>
              <a:t> </a:t>
            </a:r>
            <a:r>
              <a:rPr spc="-260" dirty="0"/>
              <a:t>observable.</a:t>
            </a:r>
          </a:p>
          <a:p>
            <a:pPr marL="9440545" marR="251460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9440545" algn="l"/>
                <a:tab pos="9441180" algn="l"/>
              </a:tabLst>
            </a:pPr>
            <a:r>
              <a:rPr spc="-365" dirty="0"/>
              <a:t>Se </a:t>
            </a:r>
            <a:r>
              <a:rPr spc="-240" dirty="0"/>
              <a:t>puede </a:t>
            </a:r>
            <a:r>
              <a:rPr spc="-229" dirty="0"/>
              <a:t>utilizar </a:t>
            </a:r>
            <a:r>
              <a:rPr b="1" spc="50" dirty="0">
                <a:latin typeface="Arial"/>
                <a:cs typeface="Arial"/>
              </a:rPr>
              <a:t>pipes </a:t>
            </a:r>
            <a:r>
              <a:rPr spc="-270" dirty="0"/>
              <a:t>para linkear </a:t>
            </a:r>
            <a:r>
              <a:rPr spc="-250" dirty="0"/>
              <a:t>operadores. </a:t>
            </a:r>
            <a:r>
              <a:rPr b="1" spc="25" dirty="0">
                <a:latin typeface="Arial"/>
                <a:cs typeface="Arial"/>
              </a:rPr>
              <a:t>Pipes </a:t>
            </a:r>
            <a:r>
              <a:rPr spc="-250" dirty="0"/>
              <a:t>permite </a:t>
            </a:r>
            <a:r>
              <a:rPr spc="-260" dirty="0"/>
              <a:t>combinar  </a:t>
            </a:r>
            <a:r>
              <a:rPr spc="-250" dirty="0"/>
              <a:t>múltiples </a:t>
            </a:r>
            <a:r>
              <a:rPr spc="-265" dirty="0"/>
              <a:t>funciones </a:t>
            </a:r>
            <a:r>
              <a:rPr spc="-270" dirty="0"/>
              <a:t>en </a:t>
            </a:r>
            <a:r>
              <a:rPr spc="-260" dirty="0"/>
              <a:t>una </a:t>
            </a:r>
            <a:r>
              <a:rPr spc="-285" dirty="0"/>
              <a:t>sola </a:t>
            </a:r>
            <a:r>
              <a:rPr spc="-240" dirty="0"/>
              <a:t>función. </a:t>
            </a:r>
            <a:r>
              <a:rPr spc="-385" dirty="0"/>
              <a:t>La </a:t>
            </a:r>
            <a:r>
              <a:rPr spc="-235" dirty="0"/>
              <a:t>función </a:t>
            </a:r>
            <a:r>
              <a:rPr b="1" spc="200" dirty="0">
                <a:latin typeface="Arial"/>
                <a:cs typeface="Arial"/>
              </a:rPr>
              <a:t>pipe() </a:t>
            </a:r>
            <a:r>
              <a:rPr spc="-265" dirty="0"/>
              <a:t>toma </a:t>
            </a:r>
            <a:r>
              <a:rPr spc="-275" dirty="0"/>
              <a:t>como  parámetros </a:t>
            </a:r>
            <a:r>
              <a:rPr spc="-320" dirty="0"/>
              <a:t>las </a:t>
            </a:r>
            <a:r>
              <a:rPr spc="-265" dirty="0"/>
              <a:t>funciones </a:t>
            </a:r>
            <a:r>
              <a:rPr spc="-235" dirty="0"/>
              <a:t>que </a:t>
            </a:r>
            <a:r>
              <a:rPr spc="-360" dirty="0"/>
              <a:t>se </a:t>
            </a:r>
            <a:r>
              <a:rPr spc="-300" dirty="0"/>
              <a:t>desean </a:t>
            </a:r>
            <a:r>
              <a:rPr spc="-260" dirty="0"/>
              <a:t>combinar </a:t>
            </a:r>
            <a:r>
              <a:rPr spc="-275" dirty="0"/>
              <a:t>y </a:t>
            </a:r>
            <a:r>
              <a:rPr spc="-245" dirty="0"/>
              <a:t>retorna </a:t>
            </a:r>
            <a:r>
              <a:rPr spc="-260" dirty="0"/>
              <a:t>una </a:t>
            </a:r>
            <a:r>
              <a:rPr spc="-275" dirty="0"/>
              <a:t>nueva </a:t>
            </a:r>
            <a:r>
              <a:rPr spc="-235" dirty="0"/>
              <a:t>función  que </a:t>
            </a:r>
            <a:r>
              <a:rPr spc="-280" dirty="0"/>
              <a:t>al </a:t>
            </a:r>
            <a:r>
              <a:rPr spc="-315" dirty="0"/>
              <a:t>ser </a:t>
            </a:r>
            <a:r>
              <a:rPr spc="-290" dirty="0"/>
              <a:t>ejecutada, </a:t>
            </a:r>
            <a:r>
              <a:rPr spc="-275" dirty="0"/>
              <a:t>corre </a:t>
            </a:r>
            <a:r>
              <a:rPr spc="-315" dirty="0"/>
              <a:t>las </a:t>
            </a:r>
            <a:r>
              <a:rPr spc="-265" dirty="0"/>
              <a:t>funciones </a:t>
            </a:r>
            <a:r>
              <a:rPr spc="-300" dirty="0"/>
              <a:t>compuestas </a:t>
            </a:r>
            <a:r>
              <a:rPr spc="-270" dirty="0"/>
              <a:t>en</a:t>
            </a:r>
            <a:r>
              <a:rPr spc="-225" dirty="0"/>
              <a:t> </a:t>
            </a:r>
            <a:r>
              <a:rPr spc="-320" dirty="0"/>
              <a:t>secuencia.</a:t>
            </a:r>
          </a:p>
        </p:txBody>
      </p:sp>
      <p:sp>
        <p:nvSpPr>
          <p:cNvPr id="4" name="object 4"/>
          <p:cNvSpPr/>
          <p:nvPr/>
        </p:nvSpPr>
        <p:spPr>
          <a:xfrm>
            <a:off x="753903" y="1687487"/>
            <a:ext cx="8129595" cy="8790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336536"/>
            <a:ext cx="47002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Observables </a:t>
            </a:r>
            <a:r>
              <a:rPr spc="-40" dirty="0"/>
              <a:t>en</a:t>
            </a:r>
            <a:r>
              <a:rPr spc="25" dirty="0"/>
              <a:t> </a:t>
            </a:r>
            <a:r>
              <a:rPr spc="-20" dirty="0"/>
              <a:t>Angular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127842"/>
            <a:ext cx="10226040" cy="787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87249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Angular </a:t>
            </a:r>
            <a:r>
              <a:rPr sz="2150" spc="-330" dirty="0">
                <a:solidFill>
                  <a:srgbClr val="707071"/>
                </a:solidFill>
                <a:latin typeface="Arial Black"/>
                <a:cs typeface="Arial Black"/>
              </a:rPr>
              <a:t>hace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 como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interfaz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manejo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operaciones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asincrónicas</a:t>
            </a:r>
            <a:r>
              <a:rPr sz="2150" spc="-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comunes: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1275"/>
              </a:spcBef>
              <a:buChar char="-"/>
              <a:tabLst>
                <a:tab pos="573405" algn="l"/>
              </a:tabLst>
            </a:pP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definir 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custom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events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enviar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datos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desde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170" dirty="0">
                <a:solidFill>
                  <a:srgbClr val="707071"/>
                </a:solidFill>
                <a:latin typeface="Arial"/>
                <a:cs typeface="Arial"/>
              </a:rPr>
              <a:t>child</a:t>
            </a:r>
            <a:r>
              <a:rPr sz="2150" b="1" spc="61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b="1" spc="-114" dirty="0">
                <a:solidFill>
                  <a:srgbClr val="707071"/>
                </a:solidFill>
                <a:latin typeface="Arial"/>
                <a:cs typeface="Arial"/>
              </a:rPr>
              <a:t>component</a:t>
            </a:r>
            <a:endParaRPr sz="21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280"/>
              </a:spcBef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80" dirty="0">
                <a:solidFill>
                  <a:srgbClr val="707071"/>
                </a:solidFill>
                <a:latin typeface="Arial"/>
                <a:cs typeface="Arial"/>
              </a:rPr>
              <a:t>parent </a:t>
            </a:r>
            <a:r>
              <a:rPr sz="2150" b="1" spc="-114" dirty="0">
                <a:solidFill>
                  <a:srgbClr val="707071"/>
                </a:solidFill>
                <a:latin typeface="Arial"/>
                <a:cs typeface="Arial"/>
              </a:rPr>
              <a:t>component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usando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1280"/>
              </a:spcBef>
              <a:buChar char="-"/>
              <a:tabLst>
                <a:tab pos="57340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módulo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Http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usa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manejar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sus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requests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responses.</a:t>
            </a:r>
            <a:endParaRPr sz="2150">
              <a:latin typeface="Arial Black"/>
              <a:cs typeface="Arial Black"/>
            </a:endParaRPr>
          </a:p>
          <a:p>
            <a:pPr marL="389255" marR="5080" lvl="1">
              <a:lnSpc>
                <a:spcPts val="3860"/>
              </a:lnSpc>
              <a:spcBef>
                <a:spcPts val="340"/>
              </a:spcBef>
              <a:buChar char="-"/>
              <a:tabLst>
                <a:tab pos="57340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módulos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Router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-140" dirty="0">
                <a:solidFill>
                  <a:srgbClr val="707071"/>
                </a:solidFill>
                <a:latin typeface="Arial"/>
                <a:cs typeface="Arial"/>
              </a:rPr>
              <a:t>Forms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usan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escuchar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responder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eventos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</a:t>
            </a:r>
            <a:r>
              <a:rPr sz="2150" spc="2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user-input.</a:t>
            </a:r>
            <a:endParaRPr sz="2150">
              <a:latin typeface="Arial Black"/>
              <a:cs typeface="Arial Black"/>
            </a:endParaRPr>
          </a:p>
          <a:p>
            <a:pPr marL="389255" marR="62230" indent="-377190">
              <a:lnSpc>
                <a:spcPct val="149600"/>
              </a:lnSpc>
              <a:spcBef>
                <a:spcPts val="163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Transmitiendo datos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componentes: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Angular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provee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40" dirty="0">
                <a:solidFill>
                  <a:srgbClr val="707071"/>
                </a:solidFill>
                <a:latin typeface="Arial Black"/>
                <a:cs typeface="Arial Black"/>
              </a:rPr>
              <a:t>clase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EventEmitter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usa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publicar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values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desde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componente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decorador  </a:t>
            </a:r>
            <a:r>
              <a:rPr sz="2150" b="1" spc="-25" dirty="0">
                <a:solidFill>
                  <a:srgbClr val="707071"/>
                </a:solidFill>
                <a:latin typeface="Arial"/>
                <a:cs typeface="Arial"/>
              </a:rPr>
              <a:t>@Output()</a:t>
            </a:r>
            <a:r>
              <a:rPr sz="2150" spc="-2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10795">
              <a:lnSpc>
                <a:spcPts val="3860"/>
              </a:lnSpc>
              <a:spcBef>
                <a:spcPts val="340"/>
              </a:spcBef>
            </a:pP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EventEmitter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extiende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-170" dirty="0">
                <a:solidFill>
                  <a:srgbClr val="707071"/>
                </a:solidFill>
                <a:latin typeface="Arial"/>
                <a:cs typeface="Arial"/>
              </a:rPr>
              <a:t>RxJS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añadiendo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b="1" spc="200" dirty="0">
                <a:solidFill>
                  <a:srgbClr val="707071"/>
                </a:solidFill>
                <a:latin typeface="Arial"/>
                <a:cs typeface="Arial"/>
              </a:rPr>
              <a:t>emit()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manera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tal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enviar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datos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forma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arbitraria. Cuando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llama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b="1" spc="135" dirty="0">
                <a:solidFill>
                  <a:srgbClr val="707071"/>
                </a:solidFill>
                <a:latin typeface="Arial"/>
                <a:cs typeface="Arial"/>
              </a:rPr>
              <a:t>emit()</a:t>
            </a:r>
            <a:r>
              <a:rPr sz="2150" spc="135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pasa</a:t>
            </a:r>
            <a:r>
              <a:rPr sz="2150" spc="8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940"/>
              </a:spcBef>
            </a:pP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emitido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método </a:t>
            </a:r>
            <a:r>
              <a:rPr sz="2150" b="1" spc="200" dirty="0">
                <a:solidFill>
                  <a:srgbClr val="707071"/>
                </a:solidFill>
                <a:latin typeface="Arial"/>
                <a:cs typeface="Arial"/>
              </a:rPr>
              <a:t>next()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observer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suscripto.</a:t>
            </a:r>
            <a:endParaRPr sz="2150">
              <a:latin typeface="Arial Black"/>
              <a:cs typeface="Arial Black"/>
            </a:endParaRPr>
          </a:p>
          <a:p>
            <a:pPr marL="389255" marR="18415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parent component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espera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eventos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emitidos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child  component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abrir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cerrar.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765570"/>
            <a:ext cx="7688561" cy="586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3486804"/>
            <a:ext cx="7688561" cy="5805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1217168"/>
            <a:ext cx="47002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Observables </a:t>
            </a:r>
            <a:r>
              <a:rPr spc="-40" dirty="0"/>
              <a:t>en</a:t>
            </a:r>
            <a:r>
              <a:rPr spc="25" dirty="0"/>
              <a:t> </a:t>
            </a:r>
            <a:r>
              <a:rPr spc="-20" dirty="0"/>
              <a:t>Angular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008475"/>
            <a:ext cx="10016490" cy="811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33782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45" dirty="0">
                <a:solidFill>
                  <a:srgbClr val="707071"/>
                </a:solidFill>
                <a:latin typeface="Arial"/>
                <a:cs typeface="Arial"/>
              </a:rPr>
              <a:t>HttpClient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Angular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retorna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partir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llamadas </a:t>
            </a:r>
            <a:r>
              <a:rPr sz="2150" b="1" spc="-235" dirty="0">
                <a:solidFill>
                  <a:srgbClr val="707071"/>
                </a:solidFill>
                <a:latin typeface="Arial"/>
                <a:cs typeface="Arial"/>
              </a:rPr>
              <a:t>HTTP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. 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Esto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provee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varias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ventajas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el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uso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llamados </a:t>
            </a:r>
            <a:r>
              <a:rPr sz="2150" b="1" spc="-229" dirty="0">
                <a:solidFill>
                  <a:srgbClr val="707071"/>
                </a:solidFill>
                <a:latin typeface="Arial"/>
                <a:cs typeface="Arial"/>
              </a:rPr>
              <a:t>HTTP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Promises</a:t>
            </a:r>
            <a:r>
              <a:rPr sz="2150" spc="-60" dirty="0">
                <a:solidFill>
                  <a:srgbClr val="707071"/>
                </a:solidFill>
                <a:latin typeface="Arial Black"/>
                <a:cs typeface="Arial Black"/>
              </a:rPr>
              <a:t>:</a:t>
            </a:r>
            <a:endParaRPr sz="2150">
              <a:latin typeface="Arial Black"/>
              <a:cs typeface="Arial Black"/>
            </a:endParaRPr>
          </a:p>
          <a:p>
            <a:pPr marL="389255" marR="42545" lvl="1">
              <a:lnSpc>
                <a:spcPts val="3860"/>
              </a:lnSpc>
              <a:spcBef>
                <a:spcPts val="340"/>
              </a:spcBef>
              <a:buChar char="-"/>
              <a:tabLst>
                <a:tab pos="57340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mutan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respuesta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server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(como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ocurrir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con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uso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180" dirty="0">
                <a:solidFill>
                  <a:srgbClr val="707071"/>
                </a:solidFill>
                <a:latin typeface="Arial"/>
                <a:cs typeface="Arial"/>
              </a:rPr>
              <a:t>then()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promises</a:t>
            </a:r>
            <a:r>
              <a:rPr sz="2150" spc="-60" dirty="0">
                <a:solidFill>
                  <a:srgbClr val="707071"/>
                </a:solidFill>
                <a:latin typeface="Arial Black"/>
                <a:cs typeface="Arial Black"/>
              </a:rPr>
              <a:t>).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contrario,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usar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conjunto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endParaRPr sz="215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935"/>
              </a:spcBef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operadores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transformar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valores</a:t>
            </a:r>
            <a:r>
              <a:rPr sz="2150" spc="-10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devueltos.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1280"/>
              </a:spcBef>
              <a:buChar char="-"/>
              <a:tabLst>
                <a:tab pos="57340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-229" dirty="0">
                <a:solidFill>
                  <a:srgbClr val="707071"/>
                </a:solidFill>
                <a:latin typeface="Arial"/>
                <a:cs typeface="Arial"/>
              </a:rPr>
              <a:t>HTTP 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requests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son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cancelables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través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método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55" dirty="0">
                <a:solidFill>
                  <a:srgbClr val="707071"/>
                </a:solidFill>
                <a:latin typeface="Arial"/>
                <a:cs typeface="Arial"/>
              </a:rPr>
              <a:t>unsubscribe()</a:t>
            </a:r>
            <a:r>
              <a:rPr sz="2150" spc="55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  <a:p>
            <a:pPr marL="389255" marR="323850" lvl="1">
              <a:lnSpc>
                <a:spcPts val="3860"/>
              </a:lnSpc>
              <a:spcBef>
                <a:spcPts val="340"/>
              </a:spcBef>
              <a:buChar char="-"/>
              <a:tabLst>
                <a:tab pos="573405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requests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configurarse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recibir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notificaciones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progreso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eventos.</a:t>
            </a:r>
            <a:endParaRPr sz="2150">
              <a:latin typeface="Arial Black"/>
              <a:cs typeface="Arial Black"/>
            </a:endParaRPr>
          </a:p>
          <a:p>
            <a:pPr marL="572770" lvl="1" indent="-184150">
              <a:lnSpc>
                <a:spcPct val="100000"/>
              </a:lnSpc>
              <a:spcBef>
                <a:spcPts val="935"/>
              </a:spcBef>
              <a:buChar char="-"/>
              <a:tabLst>
                <a:tab pos="573405" algn="l"/>
              </a:tabLst>
            </a:pP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pueden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realizar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reintentos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llamados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resultaron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fallidos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con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facilidad.</a:t>
            </a:r>
            <a:endParaRPr sz="2150">
              <a:latin typeface="Arial Black"/>
              <a:cs typeface="Arial Black"/>
            </a:endParaRPr>
          </a:p>
          <a:p>
            <a:pPr marL="389255" marR="174625" indent="-377190">
              <a:lnSpc>
                <a:spcPct val="149600"/>
              </a:lnSpc>
              <a:spcBef>
                <a:spcPts val="198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hemos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reemplazado el </a:t>
            </a:r>
            <a:r>
              <a:rPr sz="2150" b="1" spc="250" dirty="0">
                <a:solidFill>
                  <a:srgbClr val="707071"/>
                </a:solidFill>
                <a:latin typeface="Arial"/>
                <a:cs typeface="Arial"/>
              </a:rPr>
              <a:t>getAll()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StudentAsyncService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retornar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40" dirty="0">
                <a:solidFill>
                  <a:srgbClr val="707071"/>
                </a:solidFill>
                <a:latin typeface="Arial"/>
                <a:cs typeface="Arial"/>
              </a:rPr>
              <a:t>observable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(retorno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nativo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b="1" spc="114" dirty="0">
                <a:solidFill>
                  <a:srgbClr val="707071"/>
                </a:solidFill>
                <a:latin typeface="Arial"/>
                <a:cs typeface="Arial"/>
              </a:rPr>
              <a:t>HttpClient</a:t>
            </a:r>
            <a:r>
              <a:rPr sz="2150" spc="114" dirty="0">
                <a:solidFill>
                  <a:srgbClr val="707071"/>
                </a:solidFill>
                <a:latin typeface="Arial Black"/>
                <a:cs typeface="Arial Black"/>
              </a:rPr>
              <a:t>)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lugar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promise.</a:t>
            </a:r>
            <a:endParaRPr sz="2150">
              <a:latin typeface="Arial Black"/>
              <a:cs typeface="Arial Black"/>
            </a:endParaRPr>
          </a:p>
          <a:p>
            <a:pPr marL="389255" marR="752475">
              <a:lnSpc>
                <a:spcPct val="149600"/>
              </a:lnSpc>
            </a:pP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su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parte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-15" dirty="0">
                <a:solidFill>
                  <a:srgbClr val="707071"/>
                </a:solidFill>
                <a:latin typeface="Arial"/>
                <a:cs typeface="Arial"/>
              </a:rPr>
              <a:t>StudentListComponent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consume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ajusta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su 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llamado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b="1" spc="250" dirty="0">
                <a:solidFill>
                  <a:srgbClr val="707071"/>
                </a:solidFill>
                <a:latin typeface="Arial"/>
                <a:cs typeface="Arial"/>
              </a:rPr>
              <a:t>getAll()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suscribirse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</a:t>
            </a:r>
            <a:r>
              <a:rPr sz="2150" spc="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observable.</a:t>
            </a:r>
            <a:endParaRPr sz="2150">
              <a:latin typeface="Arial Black"/>
              <a:cs typeface="Arial Black"/>
            </a:endParaRPr>
          </a:p>
          <a:p>
            <a:pPr marL="389255" marR="147955">
              <a:lnSpc>
                <a:spcPts val="3860"/>
              </a:lnSpc>
              <a:spcBef>
                <a:spcPts val="340"/>
              </a:spcBef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Pasamos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este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caso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dos </a:t>
            </a:r>
            <a:r>
              <a:rPr sz="2150" b="1" spc="60" dirty="0">
                <a:solidFill>
                  <a:srgbClr val="707071"/>
                </a:solidFill>
                <a:latin typeface="Arial"/>
                <a:cs typeface="Arial"/>
              </a:rPr>
              <a:t>callbacks</a:t>
            </a:r>
            <a:r>
              <a:rPr sz="2150" spc="60" dirty="0">
                <a:solidFill>
                  <a:srgbClr val="707071"/>
                </a:solidFill>
                <a:latin typeface="Arial Black"/>
                <a:cs typeface="Arial Black"/>
              </a:rPr>
              <a:t>, </a:t>
            </a:r>
            <a:r>
              <a:rPr sz="2150" spc="-204" dirty="0">
                <a:solidFill>
                  <a:srgbClr val="707071"/>
                </a:solidFill>
                <a:latin typeface="Arial Black"/>
                <a:cs typeface="Arial Black"/>
              </a:rPr>
              <a:t>uno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obtener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valor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emitido </a:t>
            </a:r>
            <a:r>
              <a:rPr sz="2150" spc="-19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observable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segundo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capturar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cualquier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error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pueda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ocurrir.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3712976"/>
            <a:ext cx="7686048" cy="4620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2613533"/>
            <a:ext cx="7686048" cy="970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419551"/>
            <a:ext cx="469709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Observables </a:t>
            </a:r>
            <a:r>
              <a:rPr spc="-45" dirty="0"/>
              <a:t>en</a:t>
            </a:r>
            <a:r>
              <a:rPr spc="55" dirty="0"/>
              <a:t> </a:t>
            </a:r>
            <a:r>
              <a:rPr spc="-25" dirty="0"/>
              <a:t>Angular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4210710"/>
            <a:ext cx="10213340" cy="3707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3175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Los </a:t>
            </a:r>
            <a:r>
              <a:rPr sz="2150" b="1" spc="20" dirty="0">
                <a:solidFill>
                  <a:srgbClr val="707071"/>
                </a:solidFill>
                <a:latin typeface="Arial"/>
                <a:cs typeface="Arial"/>
              </a:rPr>
              <a:t>Router </a:t>
            </a: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Events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proveen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eventos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observables. </a:t>
            </a:r>
            <a:r>
              <a:rPr sz="2150" spc="-365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utilizara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operator </a:t>
            </a:r>
            <a:r>
              <a:rPr sz="2150" b="1" spc="409" dirty="0">
                <a:solidFill>
                  <a:srgbClr val="707071"/>
                </a:solidFill>
                <a:latin typeface="Arial"/>
                <a:cs typeface="Arial"/>
              </a:rPr>
              <a:t>filter()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b="1" spc="-170" dirty="0">
                <a:solidFill>
                  <a:srgbClr val="707071"/>
                </a:solidFill>
                <a:latin typeface="Arial"/>
                <a:cs typeface="Arial"/>
              </a:rPr>
              <a:t>RxJS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observar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eventos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interés y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suscribirse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estos 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tomar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acciones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acuerdo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secuencia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eventos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navegación.</a:t>
            </a:r>
            <a:endParaRPr sz="2150">
              <a:latin typeface="Arial Black"/>
              <a:cs typeface="Arial Black"/>
            </a:endParaRPr>
          </a:p>
          <a:p>
            <a:pPr marL="389255" marR="50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45" dirty="0">
                <a:solidFill>
                  <a:srgbClr val="707071"/>
                </a:solidFill>
                <a:latin typeface="Arial"/>
                <a:cs typeface="Arial"/>
              </a:rPr>
              <a:t>ActivatedRoute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servicio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ruteo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inyectado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utiliza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observables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 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obtener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 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acerca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b="1" spc="160" dirty="0">
                <a:solidFill>
                  <a:srgbClr val="707071"/>
                </a:solidFill>
                <a:latin typeface="Arial"/>
                <a:cs typeface="Arial"/>
              </a:rPr>
              <a:t>ruta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sus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parámetros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.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Por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ejemplo  </a:t>
            </a:r>
            <a:r>
              <a:rPr sz="2150" b="1" spc="110" dirty="0">
                <a:solidFill>
                  <a:srgbClr val="707071"/>
                </a:solidFill>
                <a:latin typeface="Arial"/>
                <a:cs typeface="Arial"/>
              </a:rPr>
              <a:t>ActivatedRoute.url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observable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reporta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reporta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b="1" spc="100" dirty="0">
                <a:solidFill>
                  <a:srgbClr val="707071"/>
                </a:solidFill>
                <a:latin typeface="Arial"/>
                <a:cs typeface="Arial"/>
              </a:rPr>
              <a:t>route  </a:t>
            </a:r>
            <a:r>
              <a:rPr sz="2150" b="1" spc="-20" dirty="0">
                <a:solidFill>
                  <a:srgbClr val="707071"/>
                </a:solidFill>
                <a:latin typeface="Arial"/>
                <a:cs typeface="Arial"/>
              </a:rPr>
              <a:t>path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.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1688744"/>
            <a:ext cx="7686048" cy="4822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903" y="6665765"/>
            <a:ext cx="7686048" cy="3248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2454" y="3667564"/>
            <a:ext cx="47002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Observables </a:t>
            </a:r>
            <a:r>
              <a:rPr spc="-40" dirty="0"/>
              <a:t>en</a:t>
            </a:r>
            <a:r>
              <a:rPr spc="25" dirty="0"/>
              <a:t> </a:t>
            </a:r>
            <a:r>
              <a:rPr spc="-20" dirty="0"/>
              <a:t>Angular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65077" rIns="0" bIns="0" rtlCol="0">
            <a:spAutoFit/>
          </a:bodyPr>
          <a:lstStyle/>
          <a:p>
            <a:pPr marL="9440545" marR="5080" indent="-377190">
              <a:lnSpc>
                <a:spcPct val="149600"/>
              </a:lnSpc>
              <a:spcBef>
                <a:spcPts val="100"/>
              </a:spcBef>
              <a:buFont typeface="Arial"/>
              <a:buChar char="•"/>
              <a:tabLst>
                <a:tab pos="9440545" algn="l"/>
                <a:tab pos="9441180" algn="l"/>
              </a:tabLst>
            </a:pPr>
            <a:r>
              <a:rPr spc="-335" dirty="0"/>
              <a:t>Los </a:t>
            </a:r>
            <a:r>
              <a:rPr b="1" spc="70" dirty="0">
                <a:latin typeface="Arial"/>
                <a:cs typeface="Arial"/>
              </a:rPr>
              <a:t>Reactive </a:t>
            </a:r>
            <a:r>
              <a:rPr b="1" spc="-140" dirty="0">
                <a:latin typeface="Arial"/>
                <a:cs typeface="Arial"/>
              </a:rPr>
              <a:t>Forms </a:t>
            </a:r>
            <a:r>
              <a:rPr spc="-250" dirty="0"/>
              <a:t>tienen </a:t>
            </a:r>
            <a:r>
              <a:rPr spc="-240" dirty="0"/>
              <a:t>properties </a:t>
            </a:r>
            <a:r>
              <a:rPr spc="-235" dirty="0"/>
              <a:t>que </a:t>
            </a:r>
            <a:r>
              <a:rPr spc="-229" dirty="0"/>
              <a:t>utilizan </a:t>
            </a:r>
            <a:r>
              <a:rPr spc="-275" dirty="0"/>
              <a:t>observables </a:t>
            </a:r>
            <a:r>
              <a:rPr spc="-270" dirty="0"/>
              <a:t>para </a:t>
            </a:r>
            <a:r>
              <a:rPr spc="-245" dirty="0"/>
              <a:t>monitorear  </a:t>
            </a:r>
            <a:r>
              <a:rPr spc="-265" dirty="0"/>
              <a:t>los </a:t>
            </a:r>
            <a:r>
              <a:rPr spc="-280" dirty="0"/>
              <a:t>valores </a:t>
            </a:r>
            <a:r>
              <a:rPr spc="-245" dirty="0"/>
              <a:t>de </a:t>
            </a:r>
            <a:r>
              <a:rPr spc="-265" dirty="0"/>
              <a:t>los </a:t>
            </a:r>
            <a:r>
              <a:rPr b="1" spc="-170" dirty="0">
                <a:latin typeface="Arial"/>
                <a:cs typeface="Arial"/>
              </a:rPr>
              <a:t>Form </a:t>
            </a:r>
            <a:r>
              <a:rPr b="1" spc="30" dirty="0">
                <a:latin typeface="Arial"/>
                <a:cs typeface="Arial"/>
              </a:rPr>
              <a:t>Controls</a:t>
            </a:r>
            <a:r>
              <a:rPr spc="30" dirty="0"/>
              <a:t>. </a:t>
            </a:r>
            <a:r>
              <a:rPr spc="-395" dirty="0"/>
              <a:t>Las </a:t>
            </a:r>
            <a:r>
              <a:rPr spc="-240" dirty="0"/>
              <a:t>properties </a:t>
            </a:r>
            <a:r>
              <a:rPr b="1" spc="-40" dirty="0">
                <a:latin typeface="Arial"/>
                <a:cs typeface="Arial"/>
              </a:rPr>
              <a:t>valueChanges </a:t>
            </a:r>
            <a:r>
              <a:rPr spc="-275" dirty="0"/>
              <a:t>y  </a:t>
            </a:r>
            <a:r>
              <a:rPr b="1" spc="-10" dirty="0">
                <a:latin typeface="Arial"/>
                <a:cs typeface="Arial"/>
              </a:rPr>
              <a:t>statusChanges </a:t>
            </a:r>
            <a:r>
              <a:rPr spc="-229" dirty="0"/>
              <a:t>del </a:t>
            </a:r>
            <a:r>
              <a:rPr b="1" spc="-10" dirty="0">
                <a:latin typeface="Arial"/>
                <a:cs typeface="Arial"/>
              </a:rPr>
              <a:t>FormControl </a:t>
            </a:r>
            <a:r>
              <a:rPr spc="-260" dirty="0"/>
              <a:t>contienen </a:t>
            </a:r>
            <a:r>
              <a:rPr spc="-275" dirty="0"/>
              <a:t>observables </a:t>
            </a:r>
            <a:r>
              <a:rPr spc="-235" dirty="0"/>
              <a:t>que </a:t>
            </a:r>
            <a:r>
              <a:rPr spc="-265" dirty="0"/>
              <a:t>emiten </a:t>
            </a:r>
            <a:r>
              <a:rPr spc="-280" dirty="0"/>
              <a:t>eventos </a:t>
            </a:r>
            <a:r>
              <a:rPr spc="-245" dirty="0"/>
              <a:t>de  </a:t>
            </a:r>
            <a:r>
              <a:rPr spc="-275" dirty="0"/>
              <a:t>cambio.</a:t>
            </a:r>
          </a:p>
          <a:p>
            <a:pPr marL="9440545" marR="398780" indent="-377190">
              <a:lnSpc>
                <a:spcPct val="149600"/>
              </a:lnSpc>
              <a:spcBef>
                <a:spcPts val="1975"/>
              </a:spcBef>
              <a:buFont typeface="Arial"/>
              <a:buChar char="•"/>
              <a:tabLst>
                <a:tab pos="9440545" algn="l"/>
                <a:tab pos="9441180" algn="l"/>
              </a:tabLst>
            </a:pPr>
            <a:r>
              <a:rPr spc="-245" dirty="0"/>
              <a:t>Al </a:t>
            </a:r>
            <a:r>
              <a:rPr spc="-275" dirty="0"/>
              <a:t>suscribirnos </a:t>
            </a:r>
            <a:r>
              <a:rPr spc="-270" dirty="0"/>
              <a:t>al </a:t>
            </a:r>
            <a:r>
              <a:rPr spc="-260" dirty="0"/>
              <a:t>observable </a:t>
            </a:r>
            <a:r>
              <a:rPr spc="-245" dirty="0"/>
              <a:t>de </a:t>
            </a:r>
            <a:r>
              <a:rPr spc="-260" dirty="0"/>
              <a:t>una </a:t>
            </a:r>
            <a:r>
              <a:rPr spc="-215" dirty="0"/>
              <a:t>propiedad </a:t>
            </a:r>
            <a:r>
              <a:rPr spc="-245" dirty="0"/>
              <a:t>de </a:t>
            </a:r>
            <a:r>
              <a:rPr spc="-220" dirty="0"/>
              <a:t>un </a:t>
            </a:r>
            <a:r>
              <a:rPr b="1" spc="-10" dirty="0">
                <a:latin typeface="Arial"/>
                <a:cs typeface="Arial"/>
              </a:rPr>
              <a:t>FormControl </a:t>
            </a:r>
            <a:r>
              <a:rPr spc="-245" dirty="0"/>
              <a:t>podemos  </a:t>
            </a:r>
            <a:r>
              <a:rPr spc="-260" dirty="0"/>
              <a:t>disparar</a:t>
            </a:r>
            <a:r>
              <a:rPr spc="-160" dirty="0"/>
              <a:t> </a:t>
            </a:r>
            <a:r>
              <a:rPr spc="-290" dirty="0"/>
              <a:t>cierta</a:t>
            </a:r>
            <a:r>
              <a:rPr spc="-145" dirty="0"/>
              <a:t> </a:t>
            </a:r>
            <a:r>
              <a:rPr spc="-260" dirty="0"/>
              <a:t>lógica</a:t>
            </a:r>
            <a:r>
              <a:rPr spc="-150" dirty="0"/>
              <a:t> </a:t>
            </a:r>
            <a:r>
              <a:rPr spc="-245" dirty="0"/>
              <a:t>de</a:t>
            </a:r>
            <a:r>
              <a:rPr spc="-140" dirty="0"/>
              <a:t> </a:t>
            </a:r>
            <a:r>
              <a:rPr spc="-275" dirty="0"/>
              <a:t>aplicación</a:t>
            </a:r>
            <a:r>
              <a:rPr spc="-165" dirty="0"/>
              <a:t> </a:t>
            </a:r>
            <a:r>
              <a:rPr spc="-220" dirty="0"/>
              <a:t>dentro</a:t>
            </a:r>
            <a:r>
              <a:rPr spc="-150" dirty="0"/>
              <a:t> </a:t>
            </a:r>
            <a:r>
              <a:rPr spc="-245" dirty="0"/>
              <a:t>de</a:t>
            </a:r>
            <a:r>
              <a:rPr spc="-140" dirty="0"/>
              <a:t> </a:t>
            </a:r>
            <a:r>
              <a:rPr spc="-275" dirty="0"/>
              <a:t>la</a:t>
            </a:r>
            <a:r>
              <a:rPr spc="-125" dirty="0"/>
              <a:t> </a:t>
            </a:r>
            <a:r>
              <a:rPr spc="-345" dirty="0"/>
              <a:t>clase</a:t>
            </a:r>
            <a:r>
              <a:rPr spc="-140" dirty="0"/>
              <a:t> </a:t>
            </a:r>
            <a:r>
              <a:rPr spc="-229" dirty="0"/>
              <a:t>del</a:t>
            </a:r>
            <a:r>
              <a:rPr spc="-145" dirty="0"/>
              <a:t> </a:t>
            </a:r>
            <a:r>
              <a:rPr spc="-254" dirty="0"/>
              <a:t>componente.</a:t>
            </a:r>
          </a:p>
        </p:txBody>
      </p:sp>
      <p:sp>
        <p:nvSpPr>
          <p:cNvPr id="4" name="object 4"/>
          <p:cNvSpPr/>
          <p:nvPr/>
        </p:nvSpPr>
        <p:spPr>
          <a:xfrm>
            <a:off x="753903" y="3472983"/>
            <a:ext cx="7845624" cy="4432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1107" y="3499234"/>
            <a:ext cx="658812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750" b="0" spc="5" dirty="0">
                <a:solidFill>
                  <a:srgbClr val="515252"/>
                </a:solidFill>
                <a:latin typeface="Carlito"/>
                <a:cs typeface="Carlito"/>
              </a:rPr>
              <a:t>Bibliografía y</a:t>
            </a:r>
            <a:r>
              <a:rPr sz="5750" b="0" spc="-25" dirty="0">
                <a:solidFill>
                  <a:srgbClr val="515252"/>
                </a:solidFill>
                <a:latin typeface="Carlito"/>
                <a:cs typeface="Carlito"/>
              </a:rPr>
              <a:t> </a:t>
            </a:r>
            <a:r>
              <a:rPr sz="5750" b="0" dirty="0">
                <a:solidFill>
                  <a:srgbClr val="515252"/>
                </a:solidFill>
                <a:latin typeface="Carlito"/>
                <a:cs typeface="Carlito"/>
              </a:rPr>
              <a:t>recursos</a:t>
            </a:r>
            <a:endParaRPr sz="57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21003" y="4816053"/>
            <a:ext cx="7753350" cy="427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Basics, </a:t>
            </a:r>
            <a:r>
              <a:rPr sz="2150" spc="-325" dirty="0">
                <a:solidFill>
                  <a:srgbClr val="707071"/>
                </a:solidFill>
                <a:latin typeface="Arial Black"/>
                <a:cs typeface="Arial Black"/>
              </a:rPr>
              <a:t>JavaScript, </a:t>
            </a:r>
            <a:r>
              <a:rPr sz="2150" spc="-395" dirty="0">
                <a:solidFill>
                  <a:srgbClr val="707071"/>
                </a:solidFill>
                <a:latin typeface="Arial Black"/>
                <a:cs typeface="Arial Black"/>
              </a:rPr>
              <a:t>CSS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:</a:t>
            </a: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u="heavy" spc="-250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2"/>
              </a:rPr>
              <a:t>https://www.w3schools.com/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Angular: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u="heavy" spc="-190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3"/>
              </a:rPr>
              <a:t>https://angular.io</a:t>
            </a:r>
            <a:endParaRPr sz="2150">
              <a:latin typeface="Arial Black"/>
              <a:cs typeface="Arial Black"/>
            </a:endParaRPr>
          </a:p>
          <a:p>
            <a:pPr marL="12700" marR="5080">
              <a:lnSpc>
                <a:spcPct val="299100"/>
              </a:lnSpc>
              <a:spcBef>
                <a:spcPts val="5"/>
              </a:spcBef>
              <a:tabLst>
                <a:tab pos="1191895" algn="l"/>
              </a:tabLst>
            </a:pP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Campus:	</a:t>
            </a:r>
            <a:r>
              <a:rPr sz="2150" u="heavy" spc="-215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4"/>
              </a:rPr>
              <a:t>http://campus.mdp.utn.edu.ar/course/edit.php?id=169 </a:t>
            </a:r>
            <a:r>
              <a:rPr sz="2150" spc="-21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GitHub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Repository:</a:t>
            </a:r>
            <a:r>
              <a:rPr sz="2150" spc="-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u="heavy" spc="-215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5"/>
              </a:rPr>
              <a:t>https://github.com/JuanAzar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YouTube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Channel:</a:t>
            </a:r>
            <a:r>
              <a:rPr sz="2150" spc="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u="heavy" spc="-254" dirty="0">
                <a:solidFill>
                  <a:srgbClr val="707071"/>
                </a:solidFill>
                <a:uFill>
                  <a:solidFill>
                    <a:srgbClr val="707071"/>
                  </a:solidFill>
                </a:uFill>
                <a:latin typeface="Arial Black"/>
                <a:cs typeface="Arial Black"/>
                <a:hlinkClick r:id="rId6"/>
              </a:rPr>
              <a:t>https://www.youtube.com/c/JuanJoseAzar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560040" cy="11308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99073" cy="11308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74853" y="9515386"/>
            <a:ext cx="5959475" cy="1281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250" b="0" spc="-840" dirty="0">
                <a:solidFill>
                  <a:srgbClr val="FFFFFF"/>
                </a:solidFill>
                <a:latin typeface="Arial Black"/>
                <a:cs typeface="Arial Black"/>
              </a:rPr>
              <a:t>¿Preguntas?</a:t>
            </a:r>
            <a:endParaRPr sz="82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04333" y="701675"/>
            <a:ext cx="824230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Estructura </a:t>
            </a:r>
            <a:r>
              <a:rPr spc="-125" dirty="0"/>
              <a:t>básica </a:t>
            </a:r>
            <a:r>
              <a:rPr spc="-20" dirty="0"/>
              <a:t>de </a:t>
            </a:r>
            <a:r>
              <a:rPr spc="-25" dirty="0"/>
              <a:t>un </a:t>
            </a:r>
            <a:r>
              <a:rPr spc="-15" dirty="0"/>
              <a:t>documento</a:t>
            </a:r>
            <a:r>
              <a:rPr spc="220" dirty="0"/>
              <a:t> </a:t>
            </a:r>
            <a:r>
              <a:rPr spc="25" dirty="0"/>
              <a:t>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454" y="2186709"/>
            <a:ext cx="9817743" cy="760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9255" algn="l"/>
                <a:tab pos="389890" algn="l"/>
                <a:tab pos="1882775" algn="l"/>
              </a:tabLst>
            </a:pPr>
            <a:r>
              <a:rPr sz="2150" b="1" spc="-200" dirty="0">
                <a:solidFill>
                  <a:srgbClr val="707071"/>
                </a:solidFill>
                <a:latin typeface="Arial"/>
                <a:cs typeface="Arial"/>
              </a:rPr>
              <a:t>&lt;!DOCTYPE	</a:t>
            </a:r>
            <a:r>
              <a:rPr sz="2150" b="1" spc="15" dirty="0">
                <a:solidFill>
                  <a:srgbClr val="707071"/>
                </a:solidFill>
                <a:latin typeface="Arial"/>
                <a:cs typeface="Arial"/>
              </a:rPr>
              <a:t>html&gt;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195" dirty="0">
                <a:solidFill>
                  <a:srgbClr val="707071"/>
                </a:solidFill>
                <a:latin typeface="Arial Black"/>
                <a:cs typeface="Arial Black"/>
              </a:rPr>
              <a:t>tipo</a:t>
            </a:r>
            <a:r>
              <a:rPr sz="2150" spc="1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HTML5</a:t>
            </a:r>
            <a:endParaRPr sz="215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 dirty="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433195" algn="l"/>
              </a:tabLst>
            </a:pPr>
            <a:r>
              <a:rPr sz="2150" b="1" dirty="0">
                <a:solidFill>
                  <a:srgbClr val="707071"/>
                </a:solidFill>
                <a:latin typeface="Arial"/>
                <a:cs typeface="Arial"/>
              </a:rPr>
              <a:t>&lt;html&gt;	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es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elemento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raíz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página</a:t>
            </a:r>
            <a:r>
              <a:rPr sz="2150" spc="-17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HTML</a:t>
            </a:r>
            <a:endParaRPr sz="215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 dirty="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433195" algn="l"/>
              </a:tabLst>
            </a:pP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&lt;head&gt;	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contiene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meta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información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sobre el</a:t>
            </a:r>
            <a:r>
              <a:rPr sz="2150" spc="-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</a:t>
            </a:r>
            <a:endParaRPr sz="215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 dirty="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  <a:tab pos="1583055" algn="l"/>
              </a:tabLst>
            </a:pPr>
            <a:r>
              <a:rPr sz="2150" b="1" spc="270" dirty="0">
                <a:solidFill>
                  <a:srgbClr val="707071"/>
                </a:solidFill>
                <a:latin typeface="Arial"/>
                <a:cs typeface="Arial"/>
              </a:rPr>
              <a:t>&lt;title&gt;	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especifica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título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del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(title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bar)</a:t>
            </a:r>
            <a:endParaRPr sz="215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 dirty="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&lt;body&gt;</a:t>
            </a:r>
            <a:r>
              <a:rPr sz="2150" b="1" spc="-3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posee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contenido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visible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página</a:t>
            </a:r>
            <a:endParaRPr sz="215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 dirty="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&lt;h1&gt;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encabezado</a:t>
            </a:r>
            <a:r>
              <a:rPr sz="2150" spc="9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grande</a:t>
            </a:r>
            <a:endParaRPr sz="215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 dirty="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&lt;p&gt;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</a:t>
            </a:r>
            <a:r>
              <a:rPr sz="2150" spc="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párrafo</a:t>
            </a:r>
            <a:endParaRPr sz="215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 dirty="0">
              <a:latin typeface="Arial Black"/>
              <a:cs typeface="Arial Black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b="1" spc="120" dirty="0">
                <a:solidFill>
                  <a:srgbClr val="707071"/>
                </a:solidFill>
                <a:latin typeface="Arial"/>
                <a:cs typeface="Arial"/>
              </a:rPr>
              <a:t>&lt;!–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spc="280" dirty="0">
                <a:solidFill>
                  <a:srgbClr val="707071"/>
                </a:solidFill>
                <a:latin typeface="Arial"/>
                <a:cs typeface="Arial"/>
              </a:rPr>
              <a:t>--&gt;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apertura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cierre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código</a:t>
            </a:r>
            <a:r>
              <a:rPr sz="2150" spc="-3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comentado</a:t>
            </a:r>
            <a:endParaRPr sz="215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707071"/>
              </a:buClr>
              <a:buFont typeface="Arial"/>
              <a:buChar char="•"/>
            </a:pPr>
            <a:endParaRPr sz="255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300" b="1" spc="25" dirty="0">
                <a:solidFill>
                  <a:srgbClr val="707071"/>
                </a:solidFill>
                <a:latin typeface="Arial"/>
                <a:cs typeface="Arial"/>
              </a:rPr>
              <a:t>HTML </a:t>
            </a:r>
            <a:r>
              <a:rPr sz="3300" b="1" spc="-145" dirty="0">
                <a:solidFill>
                  <a:srgbClr val="707071"/>
                </a:solidFill>
                <a:latin typeface="Arial"/>
                <a:cs typeface="Arial"/>
              </a:rPr>
              <a:t>Tags:</a:t>
            </a:r>
            <a:r>
              <a:rPr sz="3300" b="1" spc="-25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850" b="1" spc="-145" dirty="0">
                <a:solidFill>
                  <a:srgbClr val="707071"/>
                </a:solidFill>
                <a:latin typeface="Arial"/>
                <a:cs typeface="Arial"/>
              </a:rPr>
              <a:t>&lt;tagname&gt;</a:t>
            </a:r>
            <a:r>
              <a:rPr sz="2850" spc="-145" dirty="0">
                <a:solidFill>
                  <a:srgbClr val="707071"/>
                </a:solidFill>
                <a:latin typeface="Arial Black"/>
                <a:cs typeface="Arial Black"/>
              </a:rPr>
              <a:t>contenido…</a:t>
            </a:r>
            <a:r>
              <a:rPr sz="2850" b="1" spc="-145" dirty="0">
                <a:solidFill>
                  <a:srgbClr val="707071"/>
                </a:solidFill>
                <a:latin typeface="Arial"/>
                <a:cs typeface="Arial"/>
              </a:rPr>
              <a:t>&lt;/tagname&gt;</a:t>
            </a:r>
            <a:endParaRPr sz="2850" dirty="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spcBef>
                <a:spcPts val="355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Generalmente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van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pares,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ej.: </a:t>
            </a:r>
            <a:r>
              <a:rPr sz="2150" b="1" spc="-100" dirty="0">
                <a:solidFill>
                  <a:srgbClr val="707071"/>
                </a:solidFill>
                <a:latin typeface="Arial"/>
                <a:cs typeface="Arial"/>
              </a:rPr>
              <a:t>&lt;p&gt;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70" dirty="0">
                <a:solidFill>
                  <a:srgbClr val="707071"/>
                </a:solidFill>
                <a:latin typeface="Arial"/>
                <a:cs typeface="Arial"/>
              </a:rPr>
              <a:t>&lt;/p&gt;</a:t>
            </a:r>
            <a:endParaRPr sz="21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07071"/>
              </a:buClr>
              <a:buFont typeface="Arial"/>
              <a:buChar char="•"/>
            </a:pPr>
            <a:endParaRPr sz="2800" dirty="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2150" spc="-305" dirty="0">
                <a:solidFill>
                  <a:srgbClr val="707071"/>
                </a:solidFill>
                <a:latin typeface="Arial Black"/>
                <a:cs typeface="Arial Black"/>
              </a:rPr>
              <a:t>Cada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conoce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como </a:t>
            </a:r>
            <a:r>
              <a:rPr sz="2150" b="1" i="1" spc="20" dirty="0">
                <a:solidFill>
                  <a:srgbClr val="707071"/>
                </a:solidFill>
                <a:latin typeface="Trebuchet MS"/>
                <a:cs typeface="Trebuchet MS"/>
              </a:rPr>
              <a:t>opening </a:t>
            </a:r>
            <a:r>
              <a:rPr sz="2150" b="1" i="1" spc="-10" dirty="0">
                <a:solidFill>
                  <a:srgbClr val="707071"/>
                </a:solidFill>
                <a:latin typeface="Trebuchet MS"/>
                <a:cs typeface="Trebuchet MS"/>
              </a:rPr>
              <a:t>tag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b="1" i="1" spc="5" dirty="0">
                <a:solidFill>
                  <a:srgbClr val="707071"/>
                </a:solidFill>
                <a:latin typeface="Trebuchet MS"/>
                <a:cs typeface="Trebuchet MS"/>
              </a:rPr>
              <a:t>closing</a:t>
            </a:r>
            <a:r>
              <a:rPr sz="2150" b="1" i="1" spc="-475" dirty="0">
                <a:solidFill>
                  <a:srgbClr val="707071"/>
                </a:solidFill>
                <a:latin typeface="Trebuchet MS"/>
                <a:cs typeface="Trebuchet MS"/>
              </a:rPr>
              <a:t> </a:t>
            </a:r>
            <a:r>
              <a:rPr sz="2150" b="1" i="1" spc="-10" dirty="0">
                <a:solidFill>
                  <a:srgbClr val="707071"/>
                </a:solidFill>
                <a:latin typeface="Trebuchet MS"/>
                <a:cs typeface="Trebuchet MS"/>
              </a:rPr>
              <a:t>tag</a:t>
            </a:r>
            <a:endParaRPr sz="21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903" y="2304432"/>
            <a:ext cx="7648353" cy="6699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122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099073" cy="11308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2307" y="3699991"/>
            <a:ext cx="9516110" cy="3666490"/>
          </a:xfrm>
          <a:custGeom>
            <a:avLst/>
            <a:gdLst/>
            <a:ahLst/>
            <a:cxnLst/>
            <a:rect l="l" t="t" r="r" b="b"/>
            <a:pathLst>
              <a:path w="9516110" h="3666490">
                <a:moveTo>
                  <a:pt x="1861199" y="0"/>
                </a:moveTo>
                <a:lnTo>
                  <a:pt x="0" y="0"/>
                </a:lnTo>
                <a:lnTo>
                  <a:pt x="0" y="3666171"/>
                </a:lnTo>
                <a:lnTo>
                  <a:pt x="1942977" y="3666171"/>
                </a:lnTo>
                <a:lnTo>
                  <a:pt x="1942977" y="3277596"/>
                </a:lnTo>
                <a:lnTo>
                  <a:pt x="429515" y="3277596"/>
                </a:lnTo>
                <a:lnTo>
                  <a:pt x="429515" y="1994180"/>
                </a:lnTo>
                <a:lnTo>
                  <a:pt x="1753768" y="1994180"/>
                </a:lnTo>
                <a:lnTo>
                  <a:pt x="1753768" y="1608118"/>
                </a:lnTo>
                <a:lnTo>
                  <a:pt x="429515" y="1608118"/>
                </a:lnTo>
                <a:lnTo>
                  <a:pt x="429515" y="388679"/>
                </a:lnTo>
                <a:lnTo>
                  <a:pt x="1861199" y="388679"/>
                </a:lnTo>
                <a:lnTo>
                  <a:pt x="1861199" y="0"/>
                </a:lnTo>
                <a:close/>
              </a:path>
              <a:path w="9516110" h="3666490">
                <a:moveTo>
                  <a:pt x="3205975" y="0"/>
                </a:moveTo>
                <a:lnTo>
                  <a:pt x="2648715" y="0"/>
                </a:lnTo>
                <a:lnTo>
                  <a:pt x="2648715" y="3666171"/>
                </a:lnTo>
                <a:lnTo>
                  <a:pt x="3078230" y="3666171"/>
                </a:lnTo>
                <a:lnTo>
                  <a:pt x="3078230" y="1017560"/>
                </a:lnTo>
                <a:lnTo>
                  <a:pt x="3078026" y="943034"/>
                </a:lnTo>
                <a:lnTo>
                  <a:pt x="3077413" y="873878"/>
                </a:lnTo>
                <a:lnTo>
                  <a:pt x="3076390" y="810092"/>
                </a:lnTo>
                <a:lnTo>
                  <a:pt x="3074957" y="751677"/>
                </a:lnTo>
                <a:lnTo>
                  <a:pt x="3073113" y="698630"/>
                </a:lnTo>
                <a:lnTo>
                  <a:pt x="3070857" y="650952"/>
                </a:lnTo>
                <a:lnTo>
                  <a:pt x="3068168" y="608381"/>
                </a:lnTo>
                <a:lnTo>
                  <a:pt x="3061615" y="540121"/>
                </a:lnTo>
                <a:lnTo>
                  <a:pt x="3057707" y="513911"/>
                </a:lnTo>
                <a:lnTo>
                  <a:pt x="3533971" y="513911"/>
                </a:lnTo>
                <a:lnTo>
                  <a:pt x="3205975" y="0"/>
                </a:lnTo>
                <a:close/>
              </a:path>
              <a:path w="9516110" h="3666490">
                <a:moveTo>
                  <a:pt x="3533971" y="513911"/>
                </a:moveTo>
                <a:lnTo>
                  <a:pt x="3073100" y="513911"/>
                </a:lnTo>
                <a:lnTo>
                  <a:pt x="3092526" y="561558"/>
                </a:lnTo>
                <a:lnTo>
                  <a:pt x="3113993" y="608381"/>
                </a:lnTo>
                <a:lnTo>
                  <a:pt x="3137506" y="654385"/>
                </a:lnTo>
                <a:lnTo>
                  <a:pt x="3163069" y="699575"/>
                </a:lnTo>
                <a:lnTo>
                  <a:pt x="3190688" y="743956"/>
                </a:lnTo>
                <a:lnTo>
                  <a:pt x="5077437" y="3666171"/>
                </a:lnTo>
                <a:lnTo>
                  <a:pt x="5604122" y="3666171"/>
                </a:lnTo>
                <a:lnTo>
                  <a:pt x="5604122" y="3121580"/>
                </a:lnTo>
                <a:lnTo>
                  <a:pt x="5189894" y="3121580"/>
                </a:lnTo>
                <a:lnTo>
                  <a:pt x="5176570" y="3096310"/>
                </a:lnTo>
                <a:lnTo>
                  <a:pt x="5158691" y="3064789"/>
                </a:lnTo>
                <a:lnTo>
                  <a:pt x="5136257" y="3027015"/>
                </a:lnTo>
                <a:lnTo>
                  <a:pt x="5109268" y="2982984"/>
                </a:lnTo>
                <a:lnTo>
                  <a:pt x="5077724" y="2932694"/>
                </a:lnTo>
                <a:lnTo>
                  <a:pt x="3533971" y="513911"/>
                </a:lnTo>
                <a:close/>
              </a:path>
              <a:path w="9516110" h="3666490">
                <a:moveTo>
                  <a:pt x="5604122" y="0"/>
                </a:moveTo>
                <a:lnTo>
                  <a:pt x="5174606" y="0"/>
                </a:lnTo>
                <a:lnTo>
                  <a:pt x="5174606" y="2582120"/>
                </a:lnTo>
                <a:lnTo>
                  <a:pt x="5174817" y="2649558"/>
                </a:lnTo>
                <a:lnTo>
                  <a:pt x="5175448" y="2713316"/>
                </a:lnTo>
                <a:lnTo>
                  <a:pt x="5176501" y="2773394"/>
                </a:lnTo>
                <a:lnTo>
                  <a:pt x="5177976" y="2829792"/>
                </a:lnTo>
                <a:lnTo>
                  <a:pt x="5179873" y="2882510"/>
                </a:lnTo>
                <a:lnTo>
                  <a:pt x="5182194" y="2931549"/>
                </a:lnTo>
                <a:lnTo>
                  <a:pt x="5184937" y="2976910"/>
                </a:lnTo>
                <a:lnTo>
                  <a:pt x="5188105" y="3018594"/>
                </a:lnTo>
                <a:lnTo>
                  <a:pt x="5191697" y="3056599"/>
                </a:lnTo>
                <a:lnTo>
                  <a:pt x="5200155" y="3121580"/>
                </a:lnTo>
                <a:lnTo>
                  <a:pt x="5604122" y="3121580"/>
                </a:lnTo>
                <a:lnTo>
                  <a:pt x="5604122" y="0"/>
                </a:lnTo>
                <a:close/>
              </a:path>
              <a:path w="9516110" h="3666490">
                <a:moveTo>
                  <a:pt x="7577675" y="0"/>
                </a:moveTo>
                <a:lnTo>
                  <a:pt x="6565245" y="0"/>
                </a:lnTo>
                <a:lnTo>
                  <a:pt x="6565245" y="3666171"/>
                </a:lnTo>
                <a:lnTo>
                  <a:pt x="7536733" y="3666171"/>
                </a:lnTo>
                <a:lnTo>
                  <a:pt x="7592783" y="3665668"/>
                </a:lnTo>
                <a:lnTo>
                  <a:pt x="7648121" y="3664158"/>
                </a:lnTo>
                <a:lnTo>
                  <a:pt x="7702747" y="3661643"/>
                </a:lnTo>
                <a:lnTo>
                  <a:pt x="7756661" y="3658121"/>
                </a:lnTo>
                <a:lnTo>
                  <a:pt x="7809864" y="3653593"/>
                </a:lnTo>
                <a:lnTo>
                  <a:pt x="7862355" y="3648059"/>
                </a:lnTo>
                <a:lnTo>
                  <a:pt x="7914134" y="3641519"/>
                </a:lnTo>
                <a:lnTo>
                  <a:pt x="7965202" y="3633973"/>
                </a:lnTo>
                <a:lnTo>
                  <a:pt x="8015558" y="3625420"/>
                </a:lnTo>
                <a:lnTo>
                  <a:pt x="8065202" y="3615861"/>
                </a:lnTo>
                <a:lnTo>
                  <a:pt x="8114135" y="3605296"/>
                </a:lnTo>
                <a:lnTo>
                  <a:pt x="8162356" y="3593725"/>
                </a:lnTo>
                <a:lnTo>
                  <a:pt x="8209865" y="3581148"/>
                </a:lnTo>
                <a:lnTo>
                  <a:pt x="8256662" y="3567564"/>
                </a:lnTo>
                <a:lnTo>
                  <a:pt x="8302748" y="3552975"/>
                </a:lnTo>
                <a:lnTo>
                  <a:pt x="8348122" y="3537379"/>
                </a:lnTo>
                <a:lnTo>
                  <a:pt x="8392785" y="3520777"/>
                </a:lnTo>
                <a:lnTo>
                  <a:pt x="8436735" y="3503168"/>
                </a:lnTo>
                <a:lnTo>
                  <a:pt x="8479974" y="3484554"/>
                </a:lnTo>
                <a:lnTo>
                  <a:pt x="8522502" y="3464933"/>
                </a:lnTo>
                <a:lnTo>
                  <a:pt x="8564317" y="3444306"/>
                </a:lnTo>
                <a:lnTo>
                  <a:pt x="8605421" y="3422673"/>
                </a:lnTo>
                <a:lnTo>
                  <a:pt x="8645814" y="3400034"/>
                </a:lnTo>
                <a:lnTo>
                  <a:pt x="8685494" y="3376389"/>
                </a:lnTo>
                <a:lnTo>
                  <a:pt x="8724463" y="3351737"/>
                </a:lnTo>
                <a:lnTo>
                  <a:pt x="8762720" y="3326080"/>
                </a:lnTo>
                <a:lnTo>
                  <a:pt x="8800266" y="3299416"/>
                </a:lnTo>
                <a:lnTo>
                  <a:pt x="8829311" y="3277596"/>
                </a:lnTo>
                <a:lnTo>
                  <a:pt x="6994760" y="3277596"/>
                </a:lnTo>
                <a:lnTo>
                  <a:pt x="6994760" y="388679"/>
                </a:lnTo>
                <a:lnTo>
                  <a:pt x="8963521" y="388679"/>
                </a:lnTo>
                <a:lnTo>
                  <a:pt x="8938972" y="369228"/>
                </a:lnTo>
                <a:lnTo>
                  <a:pt x="8906496" y="345023"/>
                </a:lnTo>
                <a:lnTo>
                  <a:pt x="8873131" y="321639"/>
                </a:lnTo>
                <a:lnTo>
                  <a:pt x="8838876" y="299075"/>
                </a:lnTo>
                <a:lnTo>
                  <a:pt x="8803732" y="277331"/>
                </a:lnTo>
                <a:lnTo>
                  <a:pt x="8767698" y="256408"/>
                </a:lnTo>
                <a:lnTo>
                  <a:pt x="8730773" y="236306"/>
                </a:lnTo>
                <a:lnTo>
                  <a:pt x="8692960" y="217024"/>
                </a:lnTo>
                <a:lnTo>
                  <a:pt x="8654256" y="198562"/>
                </a:lnTo>
                <a:lnTo>
                  <a:pt x="8614663" y="180921"/>
                </a:lnTo>
                <a:lnTo>
                  <a:pt x="8574180" y="164101"/>
                </a:lnTo>
                <a:lnTo>
                  <a:pt x="8532807" y="148101"/>
                </a:lnTo>
                <a:lnTo>
                  <a:pt x="8490544" y="132922"/>
                </a:lnTo>
                <a:lnTo>
                  <a:pt x="8447392" y="118563"/>
                </a:lnTo>
                <a:lnTo>
                  <a:pt x="8403350" y="105024"/>
                </a:lnTo>
                <a:lnTo>
                  <a:pt x="8358419" y="92307"/>
                </a:lnTo>
                <a:lnTo>
                  <a:pt x="8312597" y="80409"/>
                </a:lnTo>
                <a:lnTo>
                  <a:pt x="8265886" y="69332"/>
                </a:lnTo>
                <a:lnTo>
                  <a:pt x="8218285" y="59076"/>
                </a:lnTo>
                <a:lnTo>
                  <a:pt x="8169794" y="49640"/>
                </a:lnTo>
                <a:lnTo>
                  <a:pt x="8120414" y="41025"/>
                </a:lnTo>
                <a:lnTo>
                  <a:pt x="8070144" y="33230"/>
                </a:lnTo>
                <a:lnTo>
                  <a:pt x="8018984" y="26256"/>
                </a:lnTo>
                <a:lnTo>
                  <a:pt x="7966934" y="20102"/>
                </a:lnTo>
                <a:lnTo>
                  <a:pt x="7913995" y="14769"/>
                </a:lnTo>
                <a:lnTo>
                  <a:pt x="7860166" y="10256"/>
                </a:lnTo>
                <a:lnTo>
                  <a:pt x="7805447" y="6564"/>
                </a:lnTo>
                <a:lnTo>
                  <a:pt x="7749839" y="3692"/>
                </a:lnTo>
                <a:lnTo>
                  <a:pt x="7693340" y="1641"/>
                </a:lnTo>
                <a:lnTo>
                  <a:pt x="7635952" y="410"/>
                </a:lnTo>
                <a:lnTo>
                  <a:pt x="7577675" y="0"/>
                </a:lnTo>
                <a:close/>
              </a:path>
              <a:path w="9516110" h="3666490">
                <a:moveTo>
                  <a:pt x="8963521" y="388679"/>
                </a:moveTo>
                <a:lnTo>
                  <a:pt x="7567413" y="388679"/>
                </a:lnTo>
                <a:lnTo>
                  <a:pt x="7624477" y="389200"/>
                </a:lnTo>
                <a:lnTo>
                  <a:pt x="7680434" y="390762"/>
                </a:lnTo>
                <a:lnTo>
                  <a:pt x="7735282" y="393367"/>
                </a:lnTo>
                <a:lnTo>
                  <a:pt x="7789023" y="397013"/>
                </a:lnTo>
                <a:lnTo>
                  <a:pt x="7841656" y="401702"/>
                </a:lnTo>
                <a:lnTo>
                  <a:pt x="7893181" y="407432"/>
                </a:lnTo>
                <a:lnTo>
                  <a:pt x="7943598" y="414204"/>
                </a:lnTo>
                <a:lnTo>
                  <a:pt x="7992907" y="422017"/>
                </a:lnTo>
                <a:lnTo>
                  <a:pt x="8041108" y="430873"/>
                </a:lnTo>
                <a:lnTo>
                  <a:pt x="8088202" y="440771"/>
                </a:lnTo>
                <a:lnTo>
                  <a:pt x="8134187" y="451710"/>
                </a:lnTo>
                <a:lnTo>
                  <a:pt x="8179065" y="463691"/>
                </a:lnTo>
                <a:lnTo>
                  <a:pt x="8222835" y="476714"/>
                </a:lnTo>
                <a:lnTo>
                  <a:pt x="8265497" y="490779"/>
                </a:lnTo>
                <a:lnTo>
                  <a:pt x="8307051" y="505886"/>
                </a:lnTo>
                <a:lnTo>
                  <a:pt x="8347497" y="522035"/>
                </a:lnTo>
                <a:lnTo>
                  <a:pt x="8386835" y="539226"/>
                </a:lnTo>
                <a:lnTo>
                  <a:pt x="8425065" y="557458"/>
                </a:lnTo>
                <a:lnTo>
                  <a:pt x="8462187" y="576733"/>
                </a:lnTo>
                <a:lnTo>
                  <a:pt x="8498201" y="597049"/>
                </a:lnTo>
                <a:lnTo>
                  <a:pt x="8533107" y="618407"/>
                </a:lnTo>
                <a:lnTo>
                  <a:pt x="8566905" y="640808"/>
                </a:lnTo>
                <a:lnTo>
                  <a:pt x="8599595" y="664250"/>
                </a:lnTo>
                <a:lnTo>
                  <a:pt x="8631177" y="688734"/>
                </a:lnTo>
                <a:lnTo>
                  <a:pt x="8661652" y="714260"/>
                </a:lnTo>
                <a:lnTo>
                  <a:pt x="8691018" y="740828"/>
                </a:lnTo>
                <a:lnTo>
                  <a:pt x="8719276" y="768438"/>
                </a:lnTo>
                <a:lnTo>
                  <a:pt x="8746426" y="797089"/>
                </a:lnTo>
                <a:lnTo>
                  <a:pt x="8772468" y="826783"/>
                </a:lnTo>
                <a:lnTo>
                  <a:pt x="8797401" y="857519"/>
                </a:lnTo>
                <a:lnTo>
                  <a:pt x="8821227" y="889296"/>
                </a:lnTo>
                <a:lnTo>
                  <a:pt x="8843945" y="922116"/>
                </a:lnTo>
                <a:lnTo>
                  <a:pt x="8865554" y="955978"/>
                </a:lnTo>
                <a:lnTo>
                  <a:pt x="8886056" y="990881"/>
                </a:lnTo>
                <a:lnTo>
                  <a:pt x="8905449" y="1026827"/>
                </a:lnTo>
                <a:lnTo>
                  <a:pt x="8923735" y="1063814"/>
                </a:lnTo>
                <a:lnTo>
                  <a:pt x="8940912" y="1101844"/>
                </a:lnTo>
                <a:lnTo>
                  <a:pt x="8956981" y="1140915"/>
                </a:lnTo>
                <a:lnTo>
                  <a:pt x="8971942" y="1181029"/>
                </a:lnTo>
                <a:lnTo>
                  <a:pt x="8985794" y="1222184"/>
                </a:lnTo>
                <a:lnTo>
                  <a:pt x="8998539" y="1264382"/>
                </a:lnTo>
                <a:lnTo>
                  <a:pt x="9010175" y="1307621"/>
                </a:lnTo>
                <a:lnTo>
                  <a:pt x="9020703" y="1351903"/>
                </a:lnTo>
                <a:lnTo>
                  <a:pt x="9030123" y="1397226"/>
                </a:lnTo>
                <a:lnTo>
                  <a:pt x="9038435" y="1443592"/>
                </a:lnTo>
                <a:lnTo>
                  <a:pt x="9045639" y="1490999"/>
                </a:lnTo>
                <a:lnTo>
                  <a:pt x="9051734" y="1539449"/>
                </a:lnTo>
                <a:lnTo>
                  <a:pt x="9056721" y="1588940"/>
                </a:lnTo>
                <a:lnTo>
                  <a:pt x="9060600" y="1639474"/>
                </a:lnTo>
                <a:lnTo>
                  <a:pt x="9063371" y="1691049"/>
                </a:lnTo>
                <a:lnTo>
                  <a:pt x="9065033" y="1743667"/>
                </a:lnTo>
                <a:lnTo>
                  <a:pt x="9065587" y="1797327"/>
                </a:lnTo>
                <a:lnTo>
                  <a:pt x="9064890" y="1855784"/>
                </a:lnTo>
                <a:lnTo>
                  <a:pt x="9062799" y="1913122"/>
                </a:lnTo>
                <a:lnTo>
                  <a:pt x="9059315" y="1969341"/>
                </a:lnTo>
                <a:lnTo>
                  <a:pt x="9054436" y="2024441"/>
                </a:lnTo>
                <a:lnTo>
                  <a:pt x="9048163" y="2078422"/>
                </a:lnTo>
                <a:lnTo>
                  <a:pt x="9040496" y="2131284"/>
                </a:lnTo>
                <a:lnTo>
                  <a:pt x="9031436" y="2183028"/>
                </a:lnTo>
                <a:lnTo>
                  <a:pt x="9020981" y="2233653"/>
                </a:lnTo>
                <a:lnTo>
                  <a:pt x="9009133" y="2283159"/>
                </a:lnTo>
                <a:lnTo>
                  <a:pt x="8995891" y="2331546"/>
                </a:lnTo>
                <a:lnTo>
                  <a:pt x="8981254" y="2378815"/>
                </a:lnTo>
                <a:lnTo>
                  <a:pt x="8965224" y="2424965"/>
                </a:lnTo>
                <a:lnTo>
                  <a:pt x="8947800" y="2469997"/>
                </a:lnTo>
                <a:lnTo>
                  <a:pt x="8928982" y="2513910"/>
                </a:lnTo>
                <a:lnTo>
                  <a:pt x="8908769" y="2556704"/>
                </a:lnTo>
                <a:lnTo>
                  <a:pt x="8887163" y="2598381"/>
                </a:lnTo>
                <a:lnTo>
                  <a:pt x="8864164" y="2638939"/>
                </a:lnTo>
                <a:lnTo>
                  <a:pt x="8839770" y="2678378"/>
                </a:lnTo>
                <a:lnTo>
                  <a:pt x="8813982" y="2716700"/>
                </a:lnTo>
                <a:lnTo>
                  <a:pt x="8786800" y="2753903"/>
                </a:lnTo>
                <a:lnTo>
                  <a:pt x="8758224" y="2789988"/>
                </a:lnTo>
                <a:lnTo>
                  <a:pt x="8728255" y="2824955"/>
                </a:lnTo>
                <a:lnTo>
                  <a:pt x="8696891" y="2858804"/>
                </a:lnTo>
                <a:lnTo>
                  <a:pt x="8664134" y="2891534"/>
                </a:lnTo>
                <a:lnTo>
                  <a:pt x="8631518" y="2921802"/>
                </a:lnTo>
                <a:lnTo>
                  <a:pt x="8597880" y="2950834"/>
                </a:lnTo>
                <a:lnTo>
                  <a:pt x="8563218" y="2978630"/>
                </a:lnTo>
                <a:lnTo>
                  <a:pt x="8527533" y="3005191"/>
                </a:lnTo>
                <a:lnTo>
                  <a:pt x="8490825" y="3030517"/>
                </a:lnTo>
                <a:lnTo>
                  <a:pt x="8453093" y="3054607"/>
                </a:lnTo>
                <a:lnTo>
                  <a:pt x="8414339" y="3077462"/>
                </a:lnTo>
                <a:lnTo>
                  <a:pt x="8374562" y="3099081"/>
                </a:lnTo>
                <a:lnTo>
                  <a:pt x="8333761" y="3119465"/>
                </a:lnTo>
                <a:lnTo>
                  <a:pt x="8291938" y="3138614"/>
                </a:lnTo>
                <a:lnTo>
                  <a:pt x="8249092" y="3156527"/>
                </a:lnTo>
                <a:lnTo>
                  <a:pt x="8205223" y="3173205"/>
                </a:lnTo>
                <a:lnTo>
                  <a:pt x="8160331" y="3188647"/>
                </a:lnTo>
                <a:lnTo>
                  <a:pt x="8114416" y="3202855"/>
                </a:lnTo>
                <a:lnTo>
                  <a:pt x="8067479" y="3215826"/>
                </a:lnTo>
                <a:lnTo>
                  <a:pt x="8019519" y="3227562"/>
                </a:lnTo>
                <a:lnTo>
                  <a:pt x="7970536" y="3238063"/>
                </a:lnTo>
                <a:lnTo>
                  <a:pt x="7920531" y="3247329"/>
                </a:lnTo>
                <a:lnTo>
                  <a:pt x="7869503" y="3255359"/>
                </a:lnTo>
                <a:lnTo>
                  <a:pt x="7817453" y="3262154"/>
                </a:lnTo>
                <a:lnTo>
                  <a:pt x="7764380" y="3267713"/>
                </a:lnTo>
                <a:lnTo>
                  <a:pt x="7710285" y="3272037"/>
                </a:lnTo>
                <a:lnTo>
                  <a:pt x="7655167" y="3275125"/>
                </a:lnTo>
                <a:lnTo>
                  <a:pt x="7599027" y="3276978"/>
                </a:lnTo>
                <a:lnTo>
                  <a:pt x="7541864" y="3277596"/>
                </a:lnTo>
                <a:lnTo>
                  <a:pt x="8829311" y="3277596"/>
                </a:lnTo>
                <a:lnTo>
                  <a:pt x="8873222" y="3243069"/>
                </a:lnTo>
                <a:lnTo>
                  <a:pt x="8908632" y="3213387"/>
                </a:lnTo>
                <a:lnTo>
                  <a:pt x="8943331" y="3182698"/>
                </a:lnTo>
                <a:lnTo>
                  <a:pt x="8977318" y="3151003"/>
                </a:lnTo>
                <a:lnTo>
                  <a:pt x="9011484" y="3117419"/>
                </a:lnTo>
                <a:lnTo>
                  <a:pt x="9044529" y="3083141"/>
                </a:lnTo>
                <a:lnTo>
                  <a:pt x="9076454" y="3048169"/>
                </a:lnTo>
                <a:lnTo>
                  <a:pt x="9107259" y="3012502"/>
                </a:lnTo>
                <a:lnTo>
                  <a:pt x="9136943" y="2976141"/>
                </a:lnTo>
                <a:lnTo>
                  <a:pt x="9165506" y="2939086"/>
                </a:lnTo>
                <a:lnTo>
                  <a:pt x="9192949" y="2901337"/>
                </a:lnTo>
                <a:lnTo>
                  <a:pt x="9219272" y="2862893"/>
                </a:lnTo>
                <a:lnTo>
                  <a:pt x="9244475" y="2823755"/>
                </a:lnTo>
                <a:lnTo>
                  <a:pt x="9268557" y="2783923"/>
                </a:lnTo>
                <a:lnTo>
                  <a:pt x="9291519" y="2743396"/>
                </a:lnTo>
                <a:lnTo>
                  <a:pt x="9313360" y="2702175"/>
                </a:lnTo>
                <a:lnTo>
                  <a:pt x="9334081" y="2660260"/>
                </a:lnTo>
                <a:lnTo>
                  <a:pt x="9353682" y="2617651"/>
                </a:lnTo>
                <a:lnTo>
                  <a:pt x="9372163" y="2574347"/>
                </a:lnTo>
                <a:lnTo>
                  <a:pt x="9389524" y="2530349"/>
                </a:lnTo>
                <a:lnTo>
                  <a:pt x="9405764" y="2485657"/>
                </a:lnTo>
                <a:lnTo>
                  <a:pt x="9420884" y="2440270"/>
                </a:lnTo>
                <a:lnTo>
                  <a:pt x="9434884" y="2394189"/>
                </a:lnTo>
                <a:lnTo>
                  <a:pt x="9447764" y="2347414"/>
                </a:lnTo>
                <a:lnTo>
                  <a:pt x="9459524" y="2299945"/>
                </a:lnTo>
                <a:lnTo>
                  <a:pt x="9470164" y="2251781"/>
                </a:lnTo>
                <a:lnTo>
                  <a:pt x="9479684" y="2202923"/>
                </a:lnTo>
                <a:lnTo>
                  <a:pt x="9488083" y="2153371"/>
                </a:lnTo>
                <a:lnTo>
                  <a:pt x="9495363" y="2103125"/>
                </a:lnTo>
                <a:lnTo>
                  <a:pt x="9501522" y="2052184"/>
                </a:lnTo>
                <a:lnTo>
                  <a:pt x="9506562" y="2000549"/>
                </a:lnTo>
                <a:lnTo>
                  <a:pt x="9510482" y="1948219"/>
                </a:lnTo>
                <a:lnTo>
                  <a:pt x="9513282" y="1895196"/>
                </a:lnTo>
                <a:lnTo>
                  <a:pt x="9514961" y="1841478"/>
                </a:lnTo>
                <a:lnTo>
                  <a:pt x="9515521" y="1787066"/>
                </a:lnTo>
                <a:lnTo>
                  <a:pt x="9515076" y="1733322"/>
                </a:lnTo>
                <a:lnTo>
                  <a:pt x="9513742" y="1680399"/>
                </a:lnTo>
                <a:lnTo>
                  <a:pt x="9511517" y="1628297"/>
                </a:lnTo>
                <a:lnTo>
                  <a:pt x="9508403" y="1577016"/>
                </a:lnTo>
                <a:lnTo>
                  <a:pt x="9504400" y="1526554"/>
                </a:lnTo>
                <a:lnTo>
                  <a:pt x="9499506" y="1476914"/>
                </a:lnTo>
                <a:lnTo>
                  <a:pt x="9493723" y="1428093"/>
                </a:lnTo>
                <a:lnTo>
                  <a:pt x="9487050" y="1380094"/>
                </a:lnTo>
                <a:lnTo>
                  <a:pt x="9479487" y="1332914"/>
                </a:lnTo>
                <a:lnTo>
                  <a:pt x="9471034" y="1286556"/>
                </a:lnTo>
                <a:lnTo>
                  <a:pt x="9461692" y="1241018"/>
                </a:lnTo>
                <a:lnTo>
                  <a:pt x="9451460" y="1196300"/>
                </a:lnTo>
                <a:lnTo>
                  <a:pt x="9440339" y="1152403"/>
                </a:lnTo>
                <a:lnTo>
                  <a:pt x="9428327" y="1109326"/>
                </a:lnTo>
                <a:lnTo>
                  <a:pt x="9415426" y="1067070"/>
                </a:lnTo>
                <a:lnTo>
                  <a:pt x="9401635" y="1025634"/>
                </a:lnTo>
                <a:lnTo>
                  <a:pt x="9386954" y="985019"/>
                </a:lnTo>
                <a:lnTo>
                  <a:pt x="9371384" y="945224"/>
                </a:lnTo>
                <a:lnTo>
                  <a:pt x="9354924" y="906250"/>
                </a:lnTo>
                <a:lnTo>
                  <a:pt x="9337574" y="868097"/>
                </a:lnTo>
                <a:lnTo>
                  <a:pt x="9319334" y="830764"/>
                </a:lnTo>
                <a:lnTo>
                  <a:pt x="9300205" y="794251"/>
                </a:lnTo>
                <a:lnTo>
                  <a:pt x="9280186" y="758559"/>
                </a:lnTo>
                <a:lnTo>
                  <a:pt x="9259277" y="723687"/>
                </a:lnTo>
                <a:lnTo>
                  <a:pt x="9237479" y="689636"/>
                </a:lnTo>
                <a:lnTo>
                  <a:pt x="9214790" y="656406"/>
                </a:lnTo>
                <a:lnTo>
                  <a:pt x="9191212" y="623996"/>
                </a:lnTo>
                <a:lnTo>
                  <a:pt x="9166744" y="592406"/>
                </a:lnTo>
                <a:lnTo>
                  <a:pt x="9141387" y="561637"/>
                </a:lnTo>
                <a:lnTo>
                  <a:pt x="9115140" y="531689"/>
                </a:lnTo>
                <a:lnTo>
                  <a:pt x="9088003" y="502561"/>
                </a:lnTo>
                <a:lnTo>
                  <a:pt x="9059976" y="474253"/>
                </a:lnTo>
                <a:lnTo>
                  <a:pt x="9031060" y="446766"/>
                </a:lnTo>
                <a:lnTo>
                  <a:pt x="9001253" y="420099"/>
                </a:lnTo>
                <a:lnTo>
                  <a:pt x="8970557" y="394254"/>
                </a:lnTo>
                <a:lnTo>
                  <a:pt x="8963521" y="388679"/>
                </a:lnTo>
                <a:close/>
              </a:path>
            </a:pathLst>
          </a:custGeom>
          <a:solidFill>
            <a:srgbClr val="FFFFFF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49995" y="4463184"/>
            <a:ext cx="4561205" cy="62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56640" marR="5080" indent="-1044575">
              <a:lnSpc>
                <a:spcPct val="101499"/>
              </a:lnSpc>
              <a:spcBef>
                <a:spcPts val="90"/>
              </a:spcBef>
              <a:tabLst>
                <a:tab pos="1384935" algn="l"/>
                <a:tab pos="1553210" algn="l"/>
                <a:tab pos="2086610" algn="l"/>
                <a:tab pos="2329815" algn="l"/>
              </a:tabLst>
            </a:pPr>
            <a:r>
              <a:rPr sz="1950" spc="-2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33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1950" spc="-3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29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1950" spc="-3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S	</a:t>
            </a:r>
            <a:r>
              <a:rPr sz="1950" spc="-300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195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13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195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335" dirty="0">
                <a:solidFill>
                  <a:srgbClr val="FFFFFF"/>
                </a:solidFill>
                <a:latin typeface="Arial Black"/>
                <a:cs typeface="Arial Black"/>
              </a:rPr>
              <a:t>R	</a:t>
            </a:r>
            <a:r>
              <a:rPr sz="195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29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195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13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6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300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195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145" dirty="0">
                <a:solidFill>
                  <a:srgbClr val="FFFFFF"/>
                </a:solidFill>
                <a:latin typeface="Arial Black"/>
                <a:cs typeface="Arial Black"/>
              </a:rPr>
              <a:t>Ñ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33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14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195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13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S  </a:t>
            </a:r>
            <a:r>
              <a:rPr sz="1950" spc="-409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145" dirty="0">
                <a:solidFill>
                  <a:srgbClr val="FFFFFF"/>
                </a:solidFill>
                <a:latin typeface="Arial Black"/>
                <a:cs typeface="Arial Black"/>
              </a:rPr>
              <a:t>N	</a:t>
            </a:r>
            <a:r>
              <a:rPr sz="1950" spc="-409" dirty="0">
                <a:solidFill>
                  <a:srgbClr val="FFFFFF"/>
                </a:solidFill>
                <a:latin typeface="Arial Black"/>
                <a:cs typeface="Arial Black"/>
              </a:rPr>
              <a:t>E 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1950" spc="-3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37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1950" spc="-3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409" dirty="0">
                <a:solidFill>
                  <a:srgbClr val="FFFFFF"/>
                </a:solidFill>
                <a:latin typeface="Arial Black"/>
                <a:cs typeface="Arial Black"/>
              </a:rPr>
              <a:t>E	</a:t>
            </a:r>
            <a:r>
              <a:rPr sz="1950" spc="-29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2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6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2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14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195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50" spc="-13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endParaRPr sz="1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0139" y="4970813"/>
            <a:ext cx="824230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Estructura </a:t>
            </a:r>
            <a:r>
              <a:rPr spc="-125" dirty="0"/>
              <a:t>básica </a:t>
            </a:r>
            <a:r>
              <a:rPr spc="-20" dirty="0"/>
              <a:t>de </a:t>
            </a:r>
            <a:r>
              <a:rPr spc="-25" dirty="0"/>
              <a:t>un </a:t>
            </a:r>
            <a:r>
              <a:rPr spc="-15" dirty="0"/>
              <a:t>documento</a:t>
            </a:r>
            <a:r>
              <a:rPr spc="220" dirty="0"/>
              <a:t> </a:t>
            </a:r>
            <a:r>
              <a:rPr spc="25" dirty="0"/>
              <a:t>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0139" y="5924815"/>
            <a:ext cx="17432020" cy="5027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08785" algn="l"/>
                <a:tab pos="2902585" algn="l"/>
                <a:tab pos="4693920" algn="l"/>
                <a:tab pos="5140960" algn="l"/>
                <a:tab pos="6036945" algn="l"/>
                <a:tab pos="6334760" algn="l"/>
                <a:tab pos="7230745" algn="l"/>
                <a:tab pos="8275320" algn="l"/>
              </a:tabLst>
            </a:pP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&lt;h1&gt;</a:t>
            </a:r>
            <a:r>
              <a:rPr sz="2150" b="1" spc="-3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80" dirty="0">
                <a:solidFill>
                  <a:srgbClr val="707071"/>
                </a:solidFill>
                <a:latin typeface="Arial"/>
                <a:cs typeface="Arial"/>
              </a:rPr>
              <a:t>&lt;h6&gt;	</a:t>
            </a:r>
            <a:r>
              <a:rPr sz="2150" spc="165" dirty="0">
                <a:solidFill>
                  <a:srgbClr val="707071"/>
                </a:solidFill>
                <a:latin typeface="Arial"/>
                <a:cs typeface="Arial"/>
              </a:rPr>
              <a:t>definen	</a:t>
            </a:r>
            <a:r>
              <a:rPr sz="2150" spc="10" dirty="0">
                <a:solidFill>
                  <a:srgbClr val="707071"/>
                </a:solidFill>
                <a:latin typeface="Arial"/>
                <a:cs typeface="Arial"/>
              </a:rPr>
              <a:t>encabezados	</a:t>
            </a:r>
            <a:r>
              <a:rPr sz="2150" spc="-20" dirty="0">
                <a:solidFill>
                  <a:srgbClr val="707071"/>
                </a:solidFill>
                <a:latin typeface="Arial"/>
                <a:cs typeface="Arial"/>
              </a:rPr>
              <a:t>de	mayor	a	</a:t>
            </a:r>
            <a:r>
              <a:rPr sz="2150" spc="-45" dirty="0">
                <a:solidFill>
                  <a:srgbClr val="707071"/>
                </a:solidFill>
                <a:latin typeface="Arial"/>
                <a:cs typeface="Arial"/>
              </a:rPr>
              <a:t>menor	</a:t>
            </a:r>
            <a:r>
              <a:rPr sz="2150" spc="-20" dirty="0">
                <a:solidFill>
                  <a:srgbClr val="707071"/>
                </a:solidFill>
                <a:latin typeface="Arial"/>
                <a:cs typeface="Arial"/>
              </a:rPr>
              <a:t>tamaño	</a:t>
            </a:r>
            <a:r>
              <a:rPr sz="2150" spc="120" dirty="0">
                <a:solidFill>
                  <a:srgbClr val="707071"/>
                </a:solidFill>
                <a:latin typeface="Arial"/>
                <a:cs typeface="Arial"/>
              </a:rPr>
              <a:t>respectivamente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Arial"/>
              <a:cs typeface="Arial"/>
            </a:endParaRPr>
          </a:p>
          <a:p>
            <a:pPr marL="389255" indent="-37719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890" algn="l"/>
              </a:tabLst>
            </a:pPr>
            <a:r>
              <a:rPr sz="2150" b="1" spc="-60" dirty="0">
                <a:solidFill>
                  <a:srgbClr val="707071"/>
                </a:solidFill>
                <a:latin typeface="Arial"/>
                <a:cs typeface="Arial"/>
              </a:rPr>
              <a:t>&lt;a&gt; </a:t>
            </a:r>
            <a:r>
              <a:rPr sz="2150" spc="-229" dirty="0">
                <a:solidFill>
                  <a:srgbClr val="707071"/>
                </a:solidFill>
                <a:latin typeface="Arial Black"/>
                <a:cs typeface="Arial Black"/>
              </a:rPr>
              <a:t>define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hipervínculo. </a:t>
            </a:r>
            <a:r>
              <a:rPr sz="2150" spc="-335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atributo </a:t>
            </a:r>
            <a:r>
              <a:rPr sz="2150" b="1" spc="160" dirty="0">
                <a:solidFill>
                  <a:srgbClr val="707071"/>
                </a:solidFill>
                <a:latin typeface="Arial"/>
                <a:cs typeface="Arial"/>
              </a:rPr>
              <a:t>href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indica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380" dirty="0">
                <a:solidFill>
                  <a:srgbClr val="707071"/>
                </a:solidFill>
                <a:latin typeface="Arial Black"/>
                <a:cs typeface="Arial Black"/>
              </a:rPr>
              <a:t>URL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destino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entre </a:t>
            </a:r>
            <a:r>
              <a:rPr sz="2150" spc="-320" dirty="0">
                <a:solidFill>
                  <a:srgbClr val="707071"/>
                </a:solidFill>
                <a:latin typeface="Arial Black"/>
                <a:cs typeface="Arial Black"/>
              </a:rPr>
              <a:t>las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tags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especifica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345" dirty="0">
                <a:solidFill>
                  <a:srgbClr val="707071"/>
                </a:solidFill>
                <a:latin typeface="Arial Black"/>
                <a:cs typeface="Arial Black"/>
              </a:rPr>
              <a:t>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mostrar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hipervínculo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 algn="just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150" b="1" spc="10" dirty="0">
                <a:solidFill>
                  <a:srgbClr val="707071"/>
                </a:solidFill>
                <a:latin typeface="Arial"/>
                <a:cs typeface="Arial"/>
              </a:rPr>
              <a:t>&lt;br&gt;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salto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línea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HTML,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lleva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closing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tag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707071"/>
              </a:buClr>
              <a:buFont typeface="Arial"/>
              <a:buChar char="•"/>
            </a:pPr>
            <a:endParaRPr sz="2300">
              <a:latin typeface="Arial Black"/>
              <a:cs typeface="Arial Black"/>
            </a:endParaRPr>
          </a:p>
          <a:p>
            <a:pPr marL="389255" indent="-37719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9890" algn="l"/>
              </a:tabLst>
            </a:pPr>
            <a:r>
              <a:rPr sz="2150" b="1" spc="-95" dirty="0">
                <a:solidFill>
                  <a:srgbClr val="707071"/>
                </a:solidFill>
                <a:latin typeface="Arial"/>
                <a:cs typeface="Arial"/>
              </a:rPr>
              <a:t>&lt;img&gt;</a:t>
            </a:r>
            <a:r>
              <a:rPr sz="2150" b="1" spc="50" dirty="0">
                <a:solidFill>
                  <a:srgbClr val="707071"/>
                </a:solidFill>
                <a:latin typeface="Arial"/>
                <a:cs typeface="Arial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inserta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una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imagen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documento,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lleva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closing</a:t>
            </a:r>
            <a:r>
              <a:rPr sz="2150" spc="-16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tag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posee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los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siguientes</a:t>
            </a:r>
            <a:r>
              <a:rPr sz="2150" spc="-16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atributos:</a:t>
            </a:r>
            <a:endParaRPr sz="2150">
              <a:latin typeface="Arial Black"/>
              <a:cs typeface="Arial Black"/>
            </a:endParaRPr>
          </a:p>
          <a:p>
            <a:pPr marL="693420" marR="8112759" algn="just">
              <a:lnSpc>
                <a:spcPts val="3860"/>
              </a:lnSpc>
              <a:spcBef>
                <a:spcPts val="340"/>
              </a:spcBef>
            </a:pPr>
            <a:r>
              <a:rPr sz="2150" b="1" spc="-5" dirty="0">
                <a:solidFill>
                  <a:srgbClr val="707071"/>
                </a:solidFill>
                <a:latin typeface="Carlito"/>
                <a:cs typeface="Carlito"/>
              </a:rPr>
              <a:t>src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origen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de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imagen,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puede </a:t>
            </a:r>
            <a:r>
              <a:rPr sz="2150" spc="-315" dirty="0">
                <a:solidFill>
                  <a:srgbClr val="707071"/>
                </a:solidFill>
                <a:latin typeface="Arial Black"/>
                <a:cs typeface="Arial Black"/>
              </a:rPr>
              <a:t>ser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local </a:t>
            </a:r>
            <a:r>
              <a:rPr sz="2150" spc="-180" dirty="0">
                <a:solidFill>
                  <a:srgbClr val="707071"/>
                </a:solidFill>
                <a:latin typeface="Arial Black"/>
                <a:cs typeface="Arial Black"/>
              </a:rPr>
              <a:t>o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archivo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remoto  </a:t>
            </a:r>
            <a:r>
              <a:rPr sz="2150" b="1" spc="-5" dirty="0">
                <a:solidFill>
                  <a:srgbClr val="707071"/>
                </a:solidFill>
                <a:latin typeface="Carlito"/>
                <a:cs typeface="Carlito"/>
              </a:rPr>
              <a:t>alt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250" dirty="0">
                <a:solidFill>
                  <a:srgbClr val="707071"/>
                </a:solidFill>
                <a:latin typeface="Arial Black"/>
                <a:cs typeface="Arial Black"/>
              </a:rPr>
              <a:t>alternativo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muestra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cuando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imagen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 </a:t>
            </a:r>
            <a:r>
              <a:rPr sz="2150" spc="-225" dirty="0">
                <a:solidFill>
                  <a:srgbClr val="707071"/>
                </a:solidFill>
                <a:latin typeface="Arial Black"/>
                <a:cs typeface="Arial Black"/>
              </a:rPr>
              <a:t>logra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cargarse  </a:t>
            </a:r>
            <a:r>
              <a:rPr sz="2150" b="1" spc="-5" dirty="0">
                <a:solidFill>
                  <a:srgbClr val="707071"/>
                </a:solidFill>
                <a:latin typeface="Carlito"/>
                <a:cs typeface="Carlito"/>
              </a:rPr>
              <a:t>title </a:t>
            </a:r>
            <a:r>
              <a:rPr sz="2150" spc="-280" dirty="0">
                <a:solidFill>
                  <a:srgbClr val="707071"/>
                </a:solidFill>
                <a:latin typeface="Arial Black"/>
                <a:cs typeface="Arial Black"/>
              </a:rPr>
              <a:t>texto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que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muestra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al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hacer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un </a:t>
            </a:r>
            <a:r>
              <a:rPr sz="2150" b="1" spc="-15" dirty="0">
                <a:solidFill>
                  <a:srgbClr val="707071"/>
                </a:solidFill>
                <a:latin typeface="Arial"/>
                <a:cs typeface="Arial"/>
              </a:rPr>
              <a:t>hover over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en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imagen</a:t>
            </a:r>
            <a:endParaRPr sz="2150">
              <a:latin typeface="Arial Black"/>
              <a:cs typeface="Arial Black"/>
            </a:endParaRPr>
          </a:p>
          <a:p>
            <a:pPr marL="693420" algn="just">
              <a:lnSpc>
                <a:spcPct val="100000"/>
              </a:lnSpc>
              <a:spcBef>
                <a:spcPts val="930"/>
              </a:spcBef>
            </a:pPr>
            <a:r>
              <a:rPr sz="2150" b="1" spc="-5" dirty="0">
                <a:solidFill>
                  <a:srgbClr val="707071"/>
                </a:solidFill>
                <a:latin typeface="Carlito"/>
                <a:cs typeface="Carlito"/>
              </a:rPr>
              <a:t>width</a:t>
            </a:r>
            <a:r>
              <a:rPr sz="2150" b="1" spc="105" dirty="0">
                <a:solidFill>
                  <a:srgbClr val="707071"/>
                </a:solidFill>
                <a:latin typeface="Carlito"/>
                <a:cs typeface="Carlito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14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b="1" spc="-5" dirty="0">
                <a:solidFill>
                  <a:srgbClr val="707071"/>
                </a:solidFill>
                <a:latin typeface="Carlito"/>
                <a:cs typeface="Carlito"/>
              </a:rPr>
              <a:t>height</a:t>
            </a:r>
            <a:r>
              <a:rPr sz="2150" b="1" spc="120" dirty="0">
                <a:solidFill>
                  <a:srgbClr val="707071"/>
                </a:solidFill>
                <a:latin typeface="Carlito"/>
                <a:cs typeface="Carlito"/>
              </a:rPr>
              <a:t> </a:t>
            </a:r>
            <a:r>
              <a:rPr sz="2150" spc="-285" dirty="0">
                <a:solidFill>
                  <a:srgbClr val="707071"/>
                </a:solidFill>
                <a:latin typeface="Arial Black"/>
                <a:cs typeface="Arial Black"/>
              </a:rPr>
              <a:t>ancho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y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35" dirty="0">
                <a:solidFill>
                  <a:srgbClr val="707071"/>
                </a:solidFill>
                <a:latin typeface="Arial Black"/>
                <a:cs typeface="Arial Black"/>
              </a:rPr>
              <a:t>alto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respectivamente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para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0" dirty="0">
                <a:solidFill>
                  <a:srgbClr val="707071"/>
                </a:solidFill>
                <a:latin typeface="Arial Black"/>
                <a:cs typeface="Arial Black"/>
              </a:rPr>
              <a:t>cambiar</a:t>
            </a:r>
            <a:r>
              <a:rPr sz="2150" spc="-15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54" dirty="0">
                <a:solidFill>
                  <a:srgbClr val="707071"/>
                </a:solidFill>
                <a:latin typeface="Arial Black"/>
                <a:cs typeface="Arial Black"/>
              </a:rPr>
              <a:t>el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tamaño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0" dirty="0">
                <a:solidFill>
                  <a:srgbClr val="707071"/>
                </a:solidFill>
                <a:latin typeface="Arial Black"/>
                <a:cs typeface="Arial Black"/>
              </a:rPr>
              <a:t>de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45" dirty="0">
                <a:solidFill>
                  <a:srgbClr val="707071"/>
                </a:solidFill>
                <a:latin typeface="Arial Black"/>
                <a:cs typeface="Arial Black"/>
              </a:rPr>
              <a:t>forma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manual.</a:t>
            </a:r>
            <a:r>
              <a:rPr sz="2150" spc="-12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10" dirty="0">
                <a:solidFill>
                  <a:srgbClr val="707071"/>
                </a:solidFill>
                <a:latin typeface="Arial Black"/>
                <a:cs typeface="Arial Black"/>
              </a:rPr>
              <a:t>Si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00" dirty="0">
                <a:solidFill>
                  <a:srgbClr val="707071"/>
                </a:solidFill>
                <a:latin typeface="Arial Black"/>
                <a:cs typeface="Arial Black"/>
              </a:rPr>
              <a:t>no</a:t>
            </a:r>
            <a:r>
              <a:rPr sz="2150" spc="-13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00" dirty="0">
                <a:solidFill>
                  <a:srgbClr val="707071"/>
                </a:solidFill>
                <a:latin typeface="Arial Black"/>
                <a:cs typeface="Arial Black"/>
              </a:rPr>
              <a:t>especifica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10" dirty="0">
                <a:solidFill>
                  <a:srgbClr val="707071"/>
                </a:solidFill>
                <a:latin typeface="Arial Black"/>
                <a:cs typeface="Arial Black"/>
              </a:rPr>
              <a:t>ninguno,</a:t>
            </a:r>
            <a:r>
              <a:rPr sz="2150" spc="-15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75" dirty="0">
                <a:solidFill>
                  <a:srgbClr val="707071"/>
                </a:solidFill>
                <a:latin typeface="Arial Black"/>
                <a:cs typeface="Arial Black"/>
              </a:rPr>
              <a:t>la</a:t>
            </a:r>
            <a:r>
              <a:rPr sz="2150" spc="-12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0" dirty="0">
                <a:solidFill>
                  <a:srgbClr val="707071"/>
                </a:solidFill>
                <a:latin typeface="Arial Black"/>
                <a:cs typeface="Arial Black"/>
              </a:rPr>
              <a:t>imagen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360" dirty="0">
                <a:solidFill>
                  <a:srgbClr val="707071"/>
                </a:solidFill>
                <a:latin typeface="Arial Black"/>
                <a:cs typeface="Arial Black"/>
              </a:rPr>
              <a:t>se</a:t>
            </a:r>
            <a:r>
              <a:rPr sz="2150" spc="-13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95" dirty="0">
                <a:solidFill>
                  <a:srgbClr val="707071"/>
                </a:solidFill>
                <a:latin typeface="Arial Black"/>
                <a:cs typeface="Arial Black"/>
              </a:rPr>
              <a:t>muestra</a:t>
            </a:r>
            <a:r>
              <a:rPr sz="2150" spc="-145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65" dirty="0">
                <a:solidFill>
                  <a:srgbClr val="707071"/>
                </a:solidFill>
                <a:latin typeface="Arial Black"/>
                <a:cs typeface="Arial Black"/>
              </a:rPr>
              <a:t>en</a:t>
            </a:r>
            <a:endParaRPr sz="2150">
              <a:latin typeface="Arial Black"/>
              <a:cs typeface="Arial Black"/>
            </a:endParaRPr>
          </a:p>
          <a:p>
            <a:pPr marL="693420" algn="just">
              <a:lnSpc>
                <a:spcPct val="100000"/>
              </a:lnSpc>
              <a:spcBef>
                <a:spcPts val="1285"/>
              </a:spcBef>
            </a:pPr>
            <a:r>
              <a:rPr sz="2150" spc="-270" dirty="0">
                <a:solidFill>
                  <a:srgbClr val="707071"/>
                </a:solidFill>
                <a:latin typeface="Arial Black"/>
                <a:cs typeface="Arial Black"/>
              </a:rPr>
              <a:t>tamaño</a:t>
            </a:r>
            <a:r>
              <a:rPr sz="2150" spc="-140" dirty="0">
                <a:solidFill>
                  <a:srgbClr val="707071"/>
                </a:solidFill>
                <a:latin typeface="Arial Black"/>
                <a:cs typeface="Arial Black"/>
              </a:rPr>
              <a:t> </a:t>
            </a:r>
            <a:r>
              <a:rPr sz="2150" spc="-220" dirty="0">
                <a:solidFill>
                  <a:srgbClr val="707071"/>
                </a:solidFill>
                <a:latin typeface="Arial Black"/>
                <a:cs typeface="Arial Black"/>
              </a:rPr>
              <a:t>original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9845" y="541554"/>
            <a:ext cx="13173211" cy="4187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0707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10769</Words>
  <Application>Microsoft Office PowerPoint</Application>
  <PresentationFormat>Personalizado</PresentationFormat>
  <Paragraphs>1017</Paragraphs>
  <Slides>80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7" baseType="lpstr">
      <vt:lpstr>Arial</vt:lpstr>
      <vt:lpstr>Arial Black</vt:lpstr>
      <vt:lpstr>Calibri</vt:lpstr>
      <vt:lpstr>Carlito</vt:lpstr>
      <vt:lpstr>Times New Roman</vt:lpstr>
      <vt:lpstr>Trebuchet MS</vt:lpstr>
      <vt:lpstr>Office Theme</vt:lpstr>
      <vt:lpstr>U T N T É C N I C O U N I V E R S I T A R I O E N S I S T E M A S I N F O R M Á T I C O S  P R O G R A M A C I Ó N  A V A N Z A D A I I</vt:lpstr>
      <vt:lpstr>Nosotros</vt:lpstr>
      <vt:lpstr>Presentación de PowerPoint</vt:lpstr>
      <vt:lpstr>Cómo aprobarla?</vt:lpstr>
      <vt:lpstr>Lo que aprenderemos en  esta materia</vt:lpstr>
      <vt:lpstr>HTML Basics</vt:lpstr>
      <vt:lpstr>HTML es el lenguaje de etiquetado para  la creación de Páginas Web.</vt:lpstr>
      <vt:lpstr>Estructura básica de un documento HTML</vt:lpstr>
      <vt:lpstr>Estructura básica de un documento HTML</vt:lpstr>
      <vt:lpstr>Trabajando con listas</vt:lpstr>
      <vt:lpstr>Dando formato al texto</vt:lpstr>
      <vt:lpstr>Elementos de bloque</vt:lpstr>
      <vt:lpstr>Tablas</vt:lpstr>
      <vt:lpstr>Head</vt:lpstr>
      <vt:lpstr>Layout</vt:lpstr>
      <vt:lpstr>Entidades</vt:lpstr>
      <vt:lpstr>Formularios</vt:lpstr>
      <vt:lpstr>ECMAScript - JavaScript</vt:lpstr>
      <vt:lpstr>ECMAScript es el lenguaje de scripting  para páginas Web.</vt:lpstr>
      <vt:lpstr>ECMAScript Basics</vt:lpstr>
      <vt:lpstr>Presentación de PowerPoint</vt:lpstr>
      <vt:lpstr>Sintaxis básica de JavaScript</vt:lpstr>
      <vt:lpstr>Output</vt:lpstr>
      <vt:lpstr>Operadores Aritméticos</vt:lpstr>
      <vt:lpstr>Operadores de Comparación</vt:lpstr>
      <vt:lpstr>Presentación de PowerPoint</vt:lpstr>
      <vt:lpstr>Tipos de Datos</vt:lpstr>
      <vt:lpstr>Funciones y Eventos</vt:lpstr>
      <vt:lpstr>Referenciando elementos</vt:lpstr>
      <vt:lpstr>Arrays</vt:lpstr>
      <vt:lpstr>Arrays – Métodos</vt:lpstr>
      <vt:lpstr>Objetos</vt:lpstr>
      <vt:lpstr>Objetos y Herencia</vt:lpstr>
      <vt:lpstr>Concepto de un programa en ejecución</vt:lpstr>
      <vt:lpstr>Event Loop</vt:lpstr>
      <vt:lpstr>setTimeOut vs setInterval</vt:lpstr>
      <vt:lpstr>Promises</vt:lpstr>
      <vt:lpstr>Promises - XHR</vt:lpstr>
      <vt:lpstr>Promises - Methods</vt:lpstr>
      <vt:lpstr>Async - Await</vt:lpstr>
      <vt:lpstr>Async - Secuencial</vt:lpstr>
      <vt:lpstr>Async - Concurrente</vt:lpstr>
      <vt:lpstr>Async - Paralelo</vt:lpstr>
      <vt:lpstr>Angular</vt:lpstr>
      <vt:lpstr>Angular es un Framework basado en  TypeScript</vt:lpstr>
      <vt:lpstr>Node.js y NPM</vt:lpstr>
      <vt:lpstr>Creando nuestra primera app Angular</vt:lpstr>
      <vt:lpstr>Estructura de archivos</vt:lpstr>
      <vt:lpstr>Estructura de archivos</vt:lpstr>
      <vt:lpstr>App Component</vt:lpstr>
      <vt:lpstr>SPA – Single Page Application</vt:lpstr>
      <vt:lpstr>SPA – Single Page Application</vt:lpstr>
      <vt:lpstr>Templates - Introducción</vt:lpstr>
      <vt:lpstr>Templates - Introducción</vt:lpstr>
      <vt:lpstr>Compartiendo datos entre Componentes</vt:lpstr>
      <vt:lpstr>Compartiendo datos entre Componentes</vt:lpstr>
      <vt:lpstr>Compartiendo datos entre Componentes</vt:lpstr>
      <vt:lpstr>Angular Routing</vt:lpstr>
      <vt:lpstr>Angular Routing</vt:lpstr>
      <vt:lpstr>Angular Routing</vt:lpstr>
      <vt:lpstr>Angular Routing</vt:lpstr>
      <vt:lpstr>Servicios</vt:lpstr>
      <vt:lpstr>HttpClient</vt:lpstr>
      <vt:lpstr>Reactive Forms - Introducción</vt:lpstr>
      <vt:lpstr>Reactive Forms – Data Flow</vt:lpstr>
      <vt:lpstr>Reactive Forms – Validtaors</vt:lpstr>
      <vt:lpstr>Reactive Forms – Custom [Async] Validators</vt:lpstr>
      <vt:lpstr>Reactive Forms – Custom [Async] Validators</vt:lpstr>
      <vt:lpstr>Observables - Introducción</vt:lpstr>
      <vt:lpstr>Observers y Suscripción</vt:lpstr>
      <vt:lpstr>Observables</vt:lpstr>
      <vt:lpstr>RxJS – Reactive Extensions for JavaScript</vt:lpstr>
      <vt:lpstr>RxJS – Operators</vt:lpstr>
      <vt:lpstr>Observables en Angular</vt:lpstr>
      <vt:lpstr>Observables en Angular</vt:lpstr>
      <vt:lpstr>Observables en Angular</vt:lpstr>
      <vt:lpstr>Observables en Angular</vt:lpstr>
      <vt:lpstr>Bibliografía y recursos</vt:lpstr>
      <vt:lpstr>¿Preguntas?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Jose Azar</dc:creator>
  <cp:lastModifiedBy>cetic cetic</cp:lastModifiedBy>
  <cp:revision>2</cp:revision>
  <dcterms:created xsi:type="dcterms:W3CDTF">2023-08-04T16:12:31Z</dcterms:created>
  <dcterms:modified xsi:type="dcterms:W3CDTF">2023-08-04T16:15:26Z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2023-08-04T00:00:00Z</vt:filetime>
  </property>
</Properties>
</file>